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41"/>
  </p:notesMasterIdLst>
  <p:sldIdLst>
    <p:sldId id="256" r:id="rId2"/>
    <p:sldId id="257" r:id="rId3"/>
    <p:sldId id="273" r:id="rId4"/>
    <p:sldId id="274" r:id="rId5"/>
    <p:sldId id="258" r:id="rId6"/>
    <p:sldId id="275" r:id="rId7"/>
    <p:sldId id="261" r:id="rId8"/>
    <p:sldId id="264" r:id="rId9"/>
    <p:sldId id="265" r:id="rId10"/>
    <p:sldId id="276" r:id="rId11"/>
    <p:sldId id="263" r:id="rId12"/>
    <p:sldId id="266" r:id="rId13"/>
    <p:sldId id="267" r:id="rId14"/>
    <p:sldId id="277" r:id="rId15"/>
    <p:sldId id="278" r:id="rId16"/>
    <p:sldId id="279" r:id="rId17"/>
    <p:sldId id="270" r:id="rId18"/>
    <p:sldId id="280" r:id="rId19"/>
    <p:sldId id="283" r:id="rId20"/>
    <p:sldId id="284" r:id="rId21"/>
    <p:sldId id="286" r:id="rId22"/>
    <p:sldId id="285" r:id="rId23"/>
    <p:sldId id="288" r:id="rId24"/>
    <p:sldId id="287" r:id="rId25"/>
    <p:sldId id="289" r:id="rId26"/>
    <p:sldId id="290" r:id="rId27"/>
    <p:sldId id="309" r:id="rId28"/>
    <p:sldId id="310" r:id="rId29"/>
    <p:sldId id="294" r:id="rId30"/>
    <p:sldId id="311" r:id="rId31"/>
    <p:sldId id="292" r:id="rId32"/>
    <p:sldId id="307" r:id="rId33"/>
    <p:sldId id="293" r:id="rId34"/>
    <p:sldId id="308" r:id="rId35"/>
    <p:sldId id="295" r:id="rId36"/>
    <p:sldId id="312" r:id="rId37"/>
    <p:sldId id="314" r:id="rId38"/>
    <p:sldId id="315" r:id="rId39"/>
    <p:sldId id="316" r:id="rId40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eonardo Soares Vianna" initials="LSV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1734" y="11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041F8A-0F10-4F86-83FB-6859FA75494D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D81051-4094-4420-A003-D02B178BAF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4747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D81051-4094-4420-A003-D02B178BAFC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6518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D81051-4094-4420-A003-D02B178BAFC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1858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tângulo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tângulo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tângulo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tângulo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etângulo de cantos arredondados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etângulo de cantos arredondados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tângulo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ângulo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tângulo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tângulo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ítulo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9" name="Subtítulo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pt-BR"/>
              <a:t>Clique para editar o estilo do subtítulo mestre</a:t>
            </a:r>
            <a:endParaRPr kumimoji="0" lang="en-US"/>
          </a:p>
        </p:txBody>
      </p:sp>
      <p:sp>
        <p:nvSpPr>
          <p:cNvPr id="28" name="Espaço Reservado para Data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17" name="Espaço Reservado para Rodapé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pt-BR"/>
          </a:p>
        </p:txBody>
      </p:sp>
      <p:sp>
        <p:nvSpPr>
          <p:cNvPr id="29" name="Espaço Reservado para Número de Slide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26" name="Espaço Reservado para Data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27" name="Espaço Reservado para Número de Slide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  <p:sp>
        <p:nvSpPr>
          <p:cNvPr id="28" name="Espaço Reservado para Rodapé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pt-BR"/>
              <a:t>Clique no ícone para adicionar uma imagem</a:t>
            </a:r>
            <a:endParaRPr kumimoji="0"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tângulo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tângulo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tângulo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tângulo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etângulo de cantos arredondados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etângulo de cantos arredondados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tângulo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tângulo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tângulo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tângulo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tângulo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tângulo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Espaço Reservado para Título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4" name="Espaço Reservado para Data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A7B8810-6935-4995-AED3-3BE37515A2A4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pt-BR"/>
          </a:p>
        </p:txBody>
      </p:sp>
      <p:sp>
        <p:nvSpPr>
          <p:cNvPr id="23" name="Espaço Reservado para Número de Slide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888E8235-EA4C-4D2D-A24A-0DC64B267896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hyperlink" Target="http://luizricardo.org/wordpress/wp-content/upload-files/2016/04/top-5-programming-animated-gifs_recursion-animted-gif.gif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9.mp3"/><Relationship Id="rId7" Type="http://schemas.openxmlformats.org/officeDocument/2006/relationships/image" Target="../media/image2.png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mp3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Recursividade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FPR – Professor Leonardo Vianna</a:t>
            </a:r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6186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No caso do fatorial, quando diminuímos o problema até o ponto de chegar ao </a:t>
            </a:r>
            <a:r>
              <a:rPr lang="pt-BR" sz="2400" i="1" dirty="0">
                <a:solidFill>
                  <a:schemeClr val="tx2"/>
                </a:solidFill>
              </a:rPr>
              <a:t>0!</a:t>
            </a:r>
            <a:r>
              <a:rPr lang="pt-BR" sz="2400" dirty="0">
                <a:solidFill>
                  <a:schemeClr val="tx2"/>
                </a:solidFill>
              </a:rPr>
              <a:t>, dizemos que alcançamos o </a:t>
            </a:r>
            <a:r>
              <a:rPr lang="pt-BR" sz="2400" b="1" i="1" dirty="0">
                <a:solidFill>
                  <a:schemeClr val="tx2"/>
                </a:solidFill>
              </a:rPr>
              <a:t>caso</a:t>
            </a:r>
            <a:r>
              <a:rPr lang="pt-BR" sz="2400" dirty="0">
                <a:solidFill>
                  <a:schemeClr val="tx2"/>
                </a:solidFill>
              </a:rPr>
              <a:t> </a:t>
            </a:r>
            <a:r>
              <a:rPr lang="pt-BR" sz="2400" b="1" i="1" dirty="0">
                <a:solidFill>
                  <a:schemeClr val="tx2"/>
                </a:solidFill>
              </a:rPr>
              <a:t>base</a:t>
            </a:r>
            <a:r>
              <a:rPr lang="pt-BR" sz="2400" dirty="0">
                <a:solidFill>
                  <a:schemeClr val="tx2"/>
                </a:solidFill>
              </a:rPr>
              <a:t> da recursão.</a:t>
            </a: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Ou seja, não é mais possível aplicar a esse </a:t>
            </a:r>
            <a:r>
              <a:rPr lang="pt-BR" sz="2400" i="1" dirty="0">
                <a:solidFill>
                  <a:schemeClr val="tx2"/>
                </a:solidFill>
              </a:rPr>
              <a:t>n </a:t>
            </a:r>
            <a:r>
              <a:rPr lang="pt-BR" sz="2400" dirty="0">
                <a:solidFill>
                  <a:schemeClr val="tx2"/>
                </a:solidFill>
              </a:rPr>
              <a:t>(</a:t>
            </a:r>
            <a:r>
              <a:rPr lang="pt-BR" sz="2400" i="1" dirty="0">
                <a:solidFill>
                  <a:schemeClr val="tx2"/>
                </a:solidFill>
              </a:rPr>
              <a:t>= 0</a:t>
            </a:r>
            <a:r>
              <a:rPr lang="pt-BR" sz="2400" dirty="0">
                <a:solidFill>
                  <a:schemeClr val="tx2"/>
                </a:solidFill>
              </a:rPr>
              <a:t>) o </a:t>
            </a:r>
            <a:r>
              <a:rPr lang="pt-BR" sz="2400" b="1" i="1" dirty="0">
                <a:solidFill>
                  <a:schemeClr val="tx2"/>
                </a:solidFill>
              </a:rPr>
              <a:t>caso geral </a:t>
            </a:r>
            <a:r>
              <a:rPr lang="pt-BR" sz="2400" dirty="0">
                <a:solidFill>
                  <a:schemeClr val="tx2"/>
                </a:solidFill>
              </a:rPr>
              <a:t>da recursão. </a:t>
            </a: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Afinal, não podemos dizer que </a:t>
            </a:r>
            <a:r>
              <a:rPr lang="pt-BR" sz="2400" i="1" dirty="0">
                <a:solidFill>
                  <a:schemeClr val="tx2"/>
                </a:solidFill>
              </a:rPr>
              <a:t>0! = 0 x (-1)!</a:t>
            </a:r>
            <a:r>
              <a:rPr lang="pt-BR" sz="2400" dirty="0">
                <a:solidFill>
                  <a:schemeClr val="tx2"/>
                </a:solidFill>
              </a:rPr>
              <a:t>, pois o fatorial não é aplicável a números negativos.</a:t>
            </a:r>
            <a:endParaRPr lang="pt-BR" dirty="0"/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casosbasegeral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9512" y="61833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111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01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109728" indent="0" algn="just">
                  <a:buNone/>
                </a:pPr>
                <a:r>
                  <a:rPr lang="pt-BR" sz="2400" dirty="0">
                    <a:solidFill>
                      <a:schemeClr val="tx2"/>
                    </a:solidFill>
                  </a:rPr>
                  <a:t>Depois de tudo que foi dito, que tal definirmos o fatorial de um número da seguinte maneira?</a:t>
                </a:r>
              </a:p>
              <a:p>
                <a:endParaRPr lang="pt-BR" dirty="0"/>
              </a:p>
              <a:p>
                <a:endParaRPr lang="pt-BR" dirty="0"/>
              </a:p>
              <a:p>
                <a:pPr marL="109728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/>
                        </a:rPr>
                        <m:t>𝑛</m:t>
                      </m:r>
                      <m:r>
                        <a:rPr lang="pt-BR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/>
                        </a:rPr>
                        <m:t>!=</m:t>
                      </m:r>
                      <m:d>
                        <m:dPr>
                          <m:begChr m:val="{"/>
                          <m:endChr m:val=""/>
                          <m:ctrlPr>
                            <a:rPr lang="pt-BR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t-BR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pt-BR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𝑛</m:t>
                                      </m:r>
                                      <m: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r>
                                        <m:rPr>
                                          <m:brk m:alnAt="7"/>
                                        </m:rPr>
                                        <a:rPr lang="pt-BR" b="0" i="0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.</m:t>
                                      </m:r>
                                      <m:r>
                                        <m:rPr>
                                          <m:brk m:alnAt="7"/>
                                        </m:rP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d>
                                        <m:dPr>
                                          <m:ctrlPr>
                                            <a:rPr lang="pt-BR" b="0" i="1" smtClean="0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pt-BR" b="0" i="1" smtClean="0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/>
                                            </a:rPr>
                                            <m:t>𝑛</m:t>
                                          </m:r>
                                          <m:r>
                                            <a:rPr lang="pt-BR" b="0" i="1" smtClean="0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/>
                                            </a:rPr>
                                            <m:t>−1</m:t>
                                          </m:r>
                                        </m:e>
                                      </m:d>
                                      <m:r>
                                        <m:rPr>
                                          <m:brk m:alnAt="7"/>
                                        </m:rP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!</m:t>
                                      </m:r>
                                    </m:e>
                                    <m:e/>
                                    <m:e>
                                      <m: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, </m:t>
                                      </m:r>
                                      <m: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𝑠𝑒</m:t>
                                      </m:r>
                                      <m: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𝑛</m:t>
                                      </m:r>
                                      <m: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&gt;0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pt-BR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/>
                                    <m:e/>
                                    <m:e/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pt-BR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1</m:t>
                                      </m:r>
                                    </m:e>
                                    <m:e/>
                                    <m:e>
                                      <m: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                   , </m:t>
                                      </m:r>
                                      <m: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𝑠𝑒</m:t>
                                      </m:r>
                                      <m: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𝑛</m:t>
                                      </m:r>
                                      <m:r>
                                        <a:rPr lang="pt-BR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= </m:t>
                                      </m:r>
                                    </m:e>
                                  </m:mr>
                                </m:m>
                                <m:r>
                                  <a:rPr lang="pt-BR" b="0" i="1" smtClean="0"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latin typeface="Cambria Math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t-BR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Espaço Reservado para Conteúd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4"/>
                <a:stretch>
                  <a:fillRect t="-1127" r="-1111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tângulo 15"/>
          <p:cNvSpPr/>
          <p:nvPr/>
        </p:nvSpPr>
        <p:spPr>
          <a:xfrm>
            <a:off x="6588224" y="2924944"/>
            <a:ext cx="1944216" cy="273630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6608935" y="3284984"/>
            <a:ext cx="19442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i="1" dirty="0">
                <a:solidFill>
                  <a:schemeClr val="tx2"/>
                </a:solidFill>
              </a:rPr>
              <a:t>Pensando em recursividade:</a:t>
            </a:r>
          </a:p>
        </p:txBody>
      </p:sp>
      <p:grpSp>
        <p:nvGrpSpPr>
          <p:cNvPr id="14" name="Grupo 13"/>
          <p:cNvGrpSpPr/>
          <p:nvPr/>
        </p:nvGrpSpPr>
        <p:grpSpPr>
          <a:xfrm>
            <a:off x="6018943" y="4062324"/>
            <a:ext cx="2513497" cy="338554"/>
            <a:chOff x="6018943" y="4062324"/>
            <a:chExt cx="2513497" cy="338554"/>
          </a:xfrm>
        </p:grpSpPr>
        <p:sp>
          <p:nvSpPr>
            <p:cNvPr id="8" name="CaixaDeTexto 7"/>
            <p:cNvSpPr txBox="1"/>
            <p:nvPr/>
          </p:nvSpPr>
          <p:spPr>
            <a:xfrm>
              <a:off x="6588224" y="4062324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tx2"/>
                  </a:solidFill>
                </a:rPr>
                <a:t>caso geral</a:t>
              </a:r>
            </a:p>
          </p:txBody>
        </p:sp>
        <p:cxnSp>
          <p:nvCxnSpPr>
            <p:cNvPr id="12" name="Conector de seta reta 11"/>
            <p:cNvCxnSpPr/>
            <p:nvPr/>
          </p:nvCxnSpPr>
          <p:spPr>
            <a:xfrm>
              <a:off x="6018943" y="4231601"/>
              <a:ext cx="1001329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upo 14"/>
          <p:cNvGrpSpPr/>
          <p:nvPr/>
        </p:nvGrpSpPr>
        <p:grpSpPr>
          <a:xfrm>
            <a:off x="6012160" y="4890646"/>
            <a:ext cx="2520280" cy="338554"/>
            <a:chOff x="6012160" y="4890646"/>
            <a:chExt cx="2520280" cy="338554"/>
          </a:xfrm>
        </p:grpSpPr>
        <p:sp>
          <p:nvSpPr>
            <p:cNvPr id="9" name="CaixaDeTexto 8"/>
            <p:cNvSpPr txBox="1"/>
            <p:nvPr/>
          </p:nvSpPr>
          <p:spPr>
            <a:xfrm>
              <a:off x="6588224" y="4890646"/>
              <a:ext cx="1944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tx2"/>
                  </a:solidFill>
                </a:rPr>
                <a:t>caso base</a:t>
              </a:r>
            </a:p>
          </p:txBody>
        </p:sp>
        <p:cxnSp>
          <p:nvCxnSpPr>
            <p:cNvPr id="13" name="Conector de seta reta 12"/>
            <p:cNvCxnSpPr/>
            <p:nvPr/>
          </p:nvCxnSpPr>
          <p:spPr>
            <a:xfrm>
              <a:off x="6012160" y="5070436"/>
              <a:ext cx="1001329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sistema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9512" y="61002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73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44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6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No sistema apresentado, a recursividade está presente no momento que tentamos calcular o valor de </a:t>
            </a:r>
            <a:r>
              <a:rPr lang="pt-BR" sz="2400" i="1" dirty="0">
                <a:solidFill>
                  <a:schemeClr val="tx2"/>
                </a:solidFill>
              </a:rPr>
              <a:t>n!</a:t>
            </a:r>
            <a:r>
              <a:rPr lang="pt-BR" sz="2400" dirty="0">
                <a:solidFill>
                  <a:schemeClr val="tx2"/>
                </a:solidFill>
              </a:rPr>
              <a:t> a partir do resultado de </a:t>
            </a:r>
            <a:r>
              <a:rPr lang="pt-BR" sz="2400" i="1" dirty="0">
                <a:solidFill>
                  <a:schemeClr val="tx2"/>
                </a:solidFill>
              </a:rPr>
              <a:t>(n-1)!</a:t>
            </a: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Ou seja, é uma tentativa clara de diminuir o tamanho do problema (de </a:t>
            </a:r>
            <a:r>
              <a:rPr lang="pt-BR" sz="2400" i="1" dirty="0">
                <a:solidFill>
                  <a:schemeClr val="tx2"/>
                </a:solidFill>
              </a:rPr>
              <a:t>n </a:t>
            </a:r>
            <a:r>
              <a:rPr lang="pt-BR" sz="2400" dirty="0">
                <a:solidFill>
                  <a:schemeClr val="tx2"/>
                </a:solidFill>
              </a:rPr>
              <a:t>para </a:t>
            </a:r>
            <a:r>
              <a:rPr lang="pt-BR" sz="2400" i="1" dirty="0">
                <a:solidFill>
                  <a:schemeClr val="tx2"/>
                </a:solidFill>
              </a:rPr>
              <a:t>n-1</a:t>
            </a:r>
            <a:r>
              <a:rPr lang="pt-BR" sz="2400" dirty="0">
                <a:solidFill>
                  <a:schemeClr val="tx2"/>
                </a:solidFill>
              </a:rPr>
              <a:t>). Fazendo isto de maneira sucessiva, espera-se chegar a uma instância de tamanho tão reduzido cuja solução seja de mais fácil obtenção. Ou seja, a ideia central do conceito de recursividade.</a:t>
            </a:r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100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109728" indent="0" algn="just">
                  <a:buNone/>
                </a:pPr>
                <a:r>
                  <a:rPr lang="pt-BR" sz="2400" dirty="0">
                    <a:solidFill>
                      <a:schemeClr val="tx2"/>
                    </a:solidFill>
                  </a:rPr>
                  <a:t>Ok, entendi o sistema! Mas como o represento em C?</a:t>
                </a:r>
              </a:p>
              <a:p>
                <a:pPr marL="109728" indent="0" algn="just">
                  <a:buNone/>
                </a:pPr>
                <a:endParaRPr lang="pt-BR" sz="24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:endParaRPr lang="pt-BR" sz="24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:endParaRPr lang="pt-BR" sz="24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160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/>
                        </a:rPr>
                        <m:t>𝑛</m:t>
                      </m:r>
                      <m:r>
                        <a:rPr lang="pt-BR" sz="160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/>
                        </a:rPr>
                        <m:t>!=</m:t>
                      </m:r>
                      <m:d>
                        <m:dPr>
                          <m:begChr m:val="{"/>
                          <m:endChr m:val=""/>
                          <m:ctrlPr>
                            <a:rPr lang="pt-BR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t-BR" sz="16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pt-BR" sz="1600" i="1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𝑛</m:t>
                                      </m:r>
                                      <m: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r>
                                        <m:rPr>
                                          <m:brk m:alnAt="7"/>
                                        </m:rPr>
                                        <a:rPr lang="pt-BR" sz="1600" b="0" i="0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.</m:t>
                                      </m:r>
                                      <m:r>
                                        <m:rPr>
                                          <m:brk m:alnAt="7"/>
                                        </m:rP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d>
                                        <m:dPr>
                                          <m:ctrlPr>
                                            <a:rPr lang="pt-BR" sz="1600" i="1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pt-BR" sz="1600" i="1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/>
                                            </a:rPr>
                                            <m:t>𝑛</m:t>
                                          </m:r>
                                          <m:r>
                                            <a:rPr lang="pt-BR" sz="1600" i="1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/>
                                            </a:rPr>
                                            <m:t>−1</m:t>
                                          </m:r>
                                        </m:e>
                                      </m:d>
                                      <m:r>
                                        <m:rPr>
                                          <m:brk m:alnAt="7"/>
                                        </m:rP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!</m:t>
                                      </m:r>
                                    </m:e>
                                    <m:e/>
                                    <m:e>
                                      <m: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, </m:t>
                                      </m:r>
                                      <m: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𝑠𝑒</m:t>
                                      </m:r>
                                      <m: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𝑛</m:t>
                                      </m:r>
                                      <m: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&gt;0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pt-BR" sz="1600" i="1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/>
                                    <m:e/>
                                    <m:e/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pt-BR" sz="1600" i="1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1</m:t>
                                      </m:r>
                                    </m:e>
                                    <m:e/>
                                    <m:e>
                                      <m: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                   , </m:t>
                                      </m:r>
                                      <m: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𝑠𝑒</m:t>
                                      </m:r>
                                      <m: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𝑛</m:t>
                                      </m:r>
                                      <m:r>
                                        <a:rPr lang="pt-BR" sz="16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= </m:t>
                                      </m:r>
                                    </m:e>
                                  </m:mr>
                                </m:m>
                                <m:r>
                                  <a:rPr lang="pt-BR" sz="1600" i="1"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latin typeface="Cambria Math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t-BR" sz="16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:endParaRPr lang="pt-BR" sz="24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:endParaRPr lang="pt-BR" sz="24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:endParaRPr lang="pt-BR" sz="240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3" name="Espaço Reservado para Conteúd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4"/>
                <a:stretch>
                  <a:fillRect t="-112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3975248" y="2564904"/>
            <a:ext cx="5853336" cy="4325112"/>
          </a:xfrm>
          <a:prstGeom prst="rect">
            <a:avLst/>
          </a:prstGeom>
        </p:spPr>
        <p:txBody>
          <a:bodyPr vert="horz">
            <a:noAutofit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0" algn="just">
              <a:buFont typeface="Georgia"/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marL="1133856" lvl="4" indent="0" algn="just">
              <a:buFont typeface="Georgia"/>
              <a:buNone/>
              <a:tabLst>
                <a:tab pos="1341438" algn="l"/>
                <a:tab pos="1519238" algn="l"/>
                <a:tab pos="1695450" algn="l"/>
                <a:tab pos="1887538" algn="l"/>
                <a:tab pos="2065338" algn="l"/>
                <a:tab pos="2241550" algn="l"/>
                <a:tab pos="2419350" algn="l"/>
              </a:tabLst>
            </a:pPr>
            <a:r>
              <a:rPr lang="pt-BR" sz="1600" i="1" dirty="0" err="1">
                <a:solidFill>
                  <a:schemeClr val="tx2"/>
                </a:solidFill>
              </a:rPr>
              <a:t>int</a:t>
            </a:r>
            <a:r>
              <a:rPr lang="pt-BR" sz="1600" i="1" dirty="0">
                <a:solidFill>
                  <a:schemeClr val="tx2"/>
                </a:solidFill>
              </a:rPr>
              <a:t> fatorial (</a:t>
            </a:r>
            <a:r>
              <a:rPr lang="pt-BR" sz="1600" i="1" dirty="0" err="1">
                <a:solidFill>
                  <a:schemeClr val="tx2"/>
                </a:solidFill>
              </a:rPr>
              <a:t>int</a:t>
            </a:r>
            <a:r>
              <a:rPr lang="pt-BR" sz="1600" i="1" dirty="0">
                <a:solidFill>
                  <a:schemeClr val="tx2"/>
                </a:solidFill>
              </a:rPr>
              <a:t> n)</a:t>
            </a:r>
          </a:p>
          <a:p>
            <a:pPr marL="1133856" lvl="4" indent="0" algn="just">
              <a:buFont typeface="Georgia"/>
              <a:buNone/>
              <a:tabLst>
                <a:tab pos="1341438" algn="l"/>
                <a:tab pos="1519238" algn="l"/>
                <a:tab pos="1695450" algn="l"/>
                <a:tab pos="1887538" algn="l"/>
                <a:tab pos="2065338" algn="l"/>
                <a:tab pos="2241550" algn="l"/>
                <a:tab pos="2419350" algn="l"/>
              </a:tabLst>
            </a:pPr>
            <a:r>
              <a:rPr lang="pt-BR" sz="1600" i="1" dirty="0">
                <a:solidFill>
                  <a:schemeClr val="tx2"/>
                </a:solidFill>
              </a:rPr>
              <a:t>{</a:t>
            </a:r>
          </a:p>
          <a:p>
            <a:pPr marL="1133856" lvl="4" indent="0" algn="just">
              <a:buFont typeface="Georgia"/>
              <a:buNone/>
              <a:tabLst>
                <a:tab pos="1341438" algn="l"/>
                <a:tab pos="1519238" algn="l"/>
                <a:tab pos="1695450" algn="l"/>
                <a:tab pos="1887538" algn="l"/>
                <a:tab pos="2065338" algn="l"/>
                <a:tab pos="2241550" algn="l"/>
                <a:tab pos="2419350" algn="l"/>
              </a:tabLst>
            </a:pPr>
            <a:r>
              <a:rPr lang="pt-BR" sz="1600" i="1" dirty="0">
                <a:solidFill>
                  <a:schemeClr val="tx2"/>
                </a:solidFill>
              </a:rPr>
              <a:t>		</a:t>
            </a:r>
            <a:r>
              <a:rPr lang="pt-BR" sz="1600" i="1" dirty="0" err="1">
                <a:solidFill>
                  <a:schemeClr val="tx2"/>
                </a:solidFill>
              </a:rPr>
              <a:t>if</a:t>
            </a:r>
            <a:r>
              <a:rPr lang="pt-BR" sz="1600" i="1" dirty="0">
                <a:solidFill>
                  <a:schemeClr val="tx2"/>
                </a:solidFill>
              </a:rPr>
              <a:t> (n == 0)		//caso base</a:t>
            </a:r>
          </a:p>
          <a:p>
            <a:pPr marL="1133856" lvl="4" indent="0" algn="just">
              <a:buFont typeface="Georgia"/>
              <a:buNone/>
              <a:tabLst>
                <a:tab pos="1341438" algn="l"/>
                <a:tab pos="1519238" algn="l"/>
                <a:tab pos="1695450" algn="l"/>
                <a:tab pos="1887538" algn="l"/>
                <a:tab pos="2065338" algn="l"/>
                <a:tab pos="2241550" algn="l"/>
                <a:tab pos="2419350" algn="l"/>
              </a:tabLst>
            </a:pPr>
            <a:r>
              <a:rPr lang="pt-BR" sz="1600" i="1" dirty="0">
                <a:solidFill>
                  <a:schemeClr val="tx2"/>
                </a:solidFill>
              </a:rPr>
              <a:t>		{</a:t>
            </a:r>
          </a:p>
          <a:p>
            <a:pPr marL="1133856" lvl="4" indent="0" algn="just">
              <a:buFont typeface="Georgia"/>
              <a:buNone/>
              <a:tabLst>
                <a:tab pos="1341438" algn="l"/>
                <a:tab pos="1519238" algn="l"/>
                <a:tab pos="1695450" algn="l"/>
                <a:tab pos="1887538" algn="l"/>
                <a:tab pos="2065338" algn="l"/>
                <a:tab pos="2241550" algn="l"/>
                <a:tab pos="2419350" algn="l"/>
              </a:tabLst>
            </a:pPr>
            <a:r>
              <a:rPr lang="pt-BR" sz="1600" i="1" dirty="0">
                <a:solidFill>
                  <a:schemeClr val="tx2"/>
                </a:solidFill>
              </a:rPr>
              <a:t>				</a:t>
            </a:r>
            <a:r>
              <a:rPr lang="pt-BR" sz="1600" i="1" dirty="0" err="1">
                <a:solidFill>
                  <a:schemeClr val="tx2"/>
                </a:solidFill>
              </a:rPr>
              <a:t>return</a:t>
            </a:r>
            <a:r>
              <a:rPr lang="pt-BR" sz="1600" i="1" dirty="0">
                <a:solidFill>
                  <a:schemeClr val="tx2"/>
                </a:solidFill>
              </a:rPr>
              <a:t> 1;</a:t>
            </a:r>
          </a:p>
          <a:p>
            <a:pPr marL="1133856" lvl="4" indent="0" algn="just">
              <a:buFont typeface="Georgia"/>
              <a:buNone/>
              <a:tabLst>
                <a:tab pos="1341438" algn="l"/>
                <a:tab pos="1519238" algn="l"/>
                <a:tab pos="1695450" algn="l"/>
                <a:tab pos="1887538" algn="l"/>
                <a:tab pos="2065338" algn="l"/>
                <a:tab pos="2241550" algn="l"/>
                <a:tab pos="2419350" algn="l"/>
              </a:tabLst>
            </a:pPr>
            <a:r>
              <a:rPr lang="pt-BR" sz="1600" i="1" dirty="0">
                <a:solidFill>
                  <a:schemeClr val="tx2"/>
                </a:solidFill>
              </a:rPr>
              <a:t>		}</a:t>
            </a:r>
          </a:p>
          <a:p>
            <a:pPr marL="1133856" lvl="4" indent="0" algn="just">
              <a:buFont typeface="Georgia"/>
              <a:buNone/>
              <a:tabLst>
                <a:tab pos="1341438" algn="l"/>
                <a:tab pos="1519238" algn="l"/>
                <a:tab pos="1695450" algn="l"/>
                <a:tab pos="1887538" algn="l"/>
                <a:tab pos="2065338" algn="l"/>
                <a:tab pos="2241550" algn="l"/>
                <a:tab pos="2419350" algn="l"/>
              </a:tabLst>
            </a:pPr>
            <a:r>
              <a:rPr lang="pt-BR" sz="1600" i="1" dirty="0">
                <a:solidFill>
                  <a:schemeClr val="tx2"/>
                </a:solidFill>
              </a:rPr>
              <a:t>		</a:t>
            </a:r>
            <a:r>
              <a:rPr lang="pt-BR" sz="1600" i="1" dirty="0" err="1">
                <a:solidFill>
                  <a:schemeClr val="tx2"/>
                </a:solidFill>
              </a:rPr>
              <a:t>else</a:t>
            </a:r>
            <a:r>
              <a:rPr lang="pt-BR" sz="1600" i="1" dirty="0">
                <a:solidFill>
                  <a:schemeClr val="tx2"/>
                </a:solidFill>
              </a:rPr>
              <a:t>						//caso geral</a:t>
            </a:r>
          </a:p>
          <a:p>
            <a:pPr marL="1133856" lvl="4" indent="0" algn="just">
              <a:buFont typeface="Georgia"/>
              <a:buNone/>
              <a:tabLst>
                <a:tab pos="1341438" algn="l"/>
                <a:tab pos="1519238" algn="l"/>
                <a:tab pos="1695450" algn="l"/>
                <a:tab pos="1887538" algn="l"/>
                <a:tab pos="2065338" algn="l"/>
                <a:tab pos="2241550" algn="l"/>
                <a:tab pos="2419350" algn="l"/>
              </a:tabLst>
            </a:pPr>
            <a:r>
              <a:rPr lang="pt-BR" sz="1600" i="1" dirty="0">
                <a:solidFill>
                  <a:schemeClr val="tx2"/>
                </a:solidFill>
              </a:rPr>
              <a:t>		{</a:t>
            </a:r>
          </a:p>
          <a:p>
            <a:pPr marL="1133856" lvl="4" indent="0" algn="just">
              <a:buFont typeface="Georgia"/>
              <a:buNone/>
              <a:tabLst>
                <a:tab pos="1341438" algn="l"/>
                <a:tab pos="1519238" algn="l"/>
                <a:tab pos="1695450" algn="l"/>
                <a:tab pos="1887538" algn="l"/>
                <a:tab pos="2065338" algn="l"/>
                <a:tab pos="2241550" algn="l"/>
                <a:tab pos="2419350" algn="l"/>
              </a:tabLst>
            </a:pPr>
            <a:r>
              <a:rPr lang="pt-BR" sz="1600" i="1" dirty="0">
                <a:solidFill>
                  <a:schemeClr val="tx2"/>
                </a:solidFill>
              </a:rPr>
              <a:t>				</a:t>
            </a:r>
            <a:r>
              <a:rPr lang="pt-BR" sz="1600" i="1" dirty="0" err="1">
                <a:solidFill>
                  <a:schemeClr val="tx2"/>
                </a:solidFill>
              </a:rPr>
              <a:t>return</a:t>
            </a:r>
            <a:r>
              <a:rPr lang="pt-BR" sz="1600" i="1" dirty="0">
                <a:solidFill>
                  <a:schemeClr val="tx2"/>
                </a:solidFill>
              </a:rPr>
              <a:t> n * fatorial (n-1);</a:t>
            </a:r>
          </a:p>
          <a:p>
            <a:pPr marL="1133856" lvl="4" indent="0" algn="just">
              <a:buFont typeface="Georgia"/>
              <a:buNone/>
              <a:tabLst>
                <a:tab pos="1341438" algn="l"/>
                <a:tab pos="1519238" algn="l"/>
                <a:tab pos="1695450" algn="l"/>
                <a:tab pos="1887538" algn="l"/>
                <a:tab pos="2065338" algn="l"/>
                <a:tab pos="2241550" algn="l"/>
                <a:tab pos="2419350" algn="l"/>
              </a:tabLst>
            </a:pPr>
            <a:r>
              <a:rPr lang="pt-BR" sz="1600" i="1" dirty="0">
                <a:solidFill>
                  <a:schemeClr val="tx2"/>
                </a:solidFill>
              </a:rPr>
              <a:t>		}</a:t>
            </a:r>
          </a:p>
          <a:p>
            <a:pPr marL="1133856" lvl="4" indent="0" algn="just">
              <a:buFont typeface="Georgia"/>
              <a:buNone/>
              <a:tabLst>
                <a:tab pos="1341438" algn="l"/>
                <a:tab pos="1519238" algn="l"/>
                <a:tab pos="1695450" algn="l"/>
                <a:tab pos="1887538" algn="l"/>
                <a:tab pos="2065338" algn="l"/>
                <a:tab pos="2241550" algn="l"/>
                <a:tab pos="2419350" algn="l"/>
              </a:tabLst>
            </a:pPr>
            <a:r>
              <a:rPr lang="pt-BR" sz="1600" i="1" dirty="0">
                <a:solidFill>
                  <a:schemeClr val="tx2"/>
                </a:solidFill>
              </a:rPr>
              <a:t>}</a:t>
            </a:r>
          </a:p>
        </p:txBody>
      </p:sp>
      <p:sp>
        <p:nvSpPr>
          <p:cNvPr id="7" name="Seta para a direita 6"/>
          <p:cNvSpPr/>
          <p:nvPr/>
        </p:nvSpPr>
        <p:spPr>
          <a:xfrm>
            <a:off x="4139952" y="4099168"/>
            <a:ext cx="884784" cy="288032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execução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9512" y="61685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893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7486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5" grpId="0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09728" indent="0" algn="just">
              <a:buNone/>
            </a:pPr>
            <a:r>
              <a:rPr lang="pt-BR" sz="2000" dirty="0">
                <a:solidFill>
                  <a:schemeClr val="tx2"/>
                </a:solidFill>
              </a:rPr>
              <a:t>Vamos fazer o passo a passo da seguinte chamada na </a:t>
            </a:r>
            <a:r>
              <a:rPr lang="pt-BR" sz="2000" dirty="0" err="1">
                <a:solidFill>
                  <a:schemeClr val="tx2"/>
                </a:solidFill>
              </a:rPr>
              <a:t>main</a:t>
            </a:r>
            <a:r>
              <a:rPr lang="pt-BR" sz="2000" dirty="0">
                <a:solidFill>
                  <a:schemeClr val="tx2"/>
                </a:solidFill>
              </a:rPr>
              <a:t>:</a:t>
            </a:r>
          </a:p>
          <a:p>
            <a:pPr marL="109728" indent="0" algn="just">
              <a:buNone/>
            </a:pPr>
            <a:endParaRPr lang="pt-BR" sz="1000" dirty="0">
              <a:solidFill>
                <a:schemeClr val="tx2"/>
              </a:solidFill>
            </a:endParaRPr>
          </a:p>
          <a:p>
            <a:pPr marL="109728" indent="0" algn="ctr">
              <a:buNone/>
            </a:pPr>
            <a:r>
              <a:rPr lang="pt-BR" sz="1800" i="1" dirty="0" err="1">
                <a:solidFill>
                  <a:schemeClr val="tx2"/>
                </a:solidFill>
              </a:rPr>
              <a:t>printf</a:t>
            </a:r>
            <a:r>
              <a:rPr lang="pt-BR" sz="1800" i="1" dirty="0">
                <a:solidFill>
                  <a:schemeClr val="tx2"/>
                </a:solidFill>
              </a:rPr>
              <a:t> (“4! = %d\n”, fatorial (4));</a:t>
            </a:r>
          </a:p>
          <a:p>
            <a:pPr marL="109728" indent="0" algn="just">
              <a:buNone/>
            </a:pPr>
            <a:r>
              <a:rPr lang="pt-BR" sz="1000" dirty="0">
                <a:solidFill>
                  <a:schemeClr val="tx2"/>
                </a:solidFill>
              </a:rPr>
              <a:t>	</a:t>
            </a:r>
          </a:p>
          <a:p>
            <a:pPr marL="109728" indent="0" algn="just">
              <a:lnSpc>
                <a:spcPct val="170000"/>
              </a:lnSpc>
              <a:buNone/>
            </a:pPr>
            <a:r>
              <a:rPr lang="pt-BR" sz="2000" dirty="0">
                <a:solidFill>
                  <a:schemeClr val="tx2"/>
                </a:solidFill>
              </a:rPr>
              <a:t>fatorial (4)          </a:t>
            </a: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n = 0? Não (n=4)</a:t>
            </a:r>
            <a:endParaRPr lang="pt-BR" sz="2000" dirty="0">
              <a:solidFill>
                <a:schemeClr val="tx2"/>
              </a:solidFill>
              <a:latin typeface="Bookman Old Style" pitchFamily="18" charset="0"/>
            </a:endParaRPr>
          </a:p>
          <a:p>
            <a:pPr marL="109728" indent="0" algn="just">
              <a:lnSpc>
                <a:spcPct val="170000"/>
              </a:lnSpc>
              <a:buNone/>
              <a:tabLst>
                <a:tab pos="722313" algn="l"/>
              </a:tabLst>
            </a:pPr>
            <a:r>
              <a:rPr lang="pt-BR" sz="2000" dirty="0">
                <a:solidFill>
                  <a:schemeClr val="tx2"/>
                </a:solidFill>
              </a:rPr>
              <a:t>	4 x fatorial (3)          </a:t>
            </a: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n = 0? Não (n=3)</a:t>
            </a:r>
            <a:r>
              <a:rPr lang="pt-BR" sz="2000" dirty="0">
                <a:solidFill>
                  <a:schemeClr val="tx2"/>
                </a:solidFill>
              </a:rPr>
              <a:t>	</a:t>
            </a:r>
          </a:p>
          <a:p>
            <a:pPr marL="109728" indent="0" algn="just">
              <a:lnSpc>
                <a:spcPct val="170000"/>
              </a:lnSpc>
              <a:buNone/>
              <a:tabLst>
                <a:tab pos="722313" algn="l"/>
                <a:tab pos="1341438" algn="l"/>
              </a:tabLst>
            </a:pPr>
            <a:r>
              <a:rPr lang="pt-BR" sz="2000" dirty="0">
                <a:solidFill>
                  <a:schemeClr val="tx2"/>
                </a:solidFill>
              </a:rPr>
              <a:t>		3 x fatorial (2)          </a:t>
            </a: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n = 0? Não (n=2)</a:t>
            </a:r>
          </a:p>
          <a:p>
            <a:pPr marL="109728" indent="0" algn="just">
              <a:lnSpc>
                <a:spcPct val="170000"/>
              </a:lnSpc>
              <a:buNone/>
              <a:tabLst>
                <a:tab pos="722313" algn="l"/>
                <a:tab pos="1341438" algn="l"/>
                <a:tab pos="1976438" algn="l"/>
              </a:tabLst>
            </a:pP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			</a:t>
            </a:r>
            <a:r>
              <a:rPr lang="pt-BR" sz="2000" dirty="0">
                <a:solidFill>
                  <a:schemeClr val="tx2"/>
                </a:solidFill>
              </a:rPr>
              <a:t>2 x fatorial (1)          </a:t>
            </a: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n = 0? Não (n=1)</a:t>
            </a:r>
          </a:p>
          <a:p>
            <a:pPr marL="109728" indent="0" algn="just">
              <a:lnSpc>
                <a:spcPct val="170000"/>
              </a:lnSpc>
              <a:buNone/>
              <a:tabLst>
                <a:tab pos="722313" algn="l"/>
                <a:tab pos="1341438" algn="l"/>
                <a:tab pos="1976438" algn="l"/>
                <a:tab pos="2595563" algn="l"/>
              </a:tabLst>
            </a:pP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				</a:t>
            </a:r>
            <a:r>
              <a:rPr lang="pt-BR" sz="2000" dirty="0">
                <a:solidFill>
                  <a:schemeClr val="tx2"/>
                </a:solidFill>
              </a:rPr>
              <a:t>1 x fatorial (0)          </a:t>
            </a: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n = 0? SIM!!!! </a:t>
            </a:r>
          </a:p>
          <a:p>
            <a:pPr marL="109728" indent="0" algn="just">
              <a:lnSpc>
                <a:spcPct val="170000"/>
              </a:lnSpc>
              <a:buNone/>
              <a:tabLst>
                <a:tab pos="722313" algn="l"/>
                <a:tab pos="1341438" algn="l"/>
                <a:tab pos="1976438" algn="l"/>
                <a:tab pos="2595563" algn="l"/>
              </a:tabLst>
            </a:pPr>
            <a:r>
              <a:rPr lang="pt-BR" sz="2000" dirty="0">
                <a:solidFill>
                  <a:schemeClr val="tx2"/>
                </a:solidFill>
              </a:rPr>
              <a:t>Então, fatorial (0) retorna 1. Mas, para quem??</a:t>
            </a:r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Conector em curva 7"/>
          <p:cNvCxnSpPr/>
          <p:nvPr/>
        </p:nvCxnSpPr>
        <p:spPr>
          <a:xfrm>
            <a:off x="755576" y="3861048"/>
            <a:ext cx="457200" cy="36004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em curva 8"/>
          <p:cNvCxnSpPr/>
          <p:nvPr/>
        </p:nvCxnSpPr>
        <p:spPr>
          <a:xfrm>
            <a:off x="1378496" y="4437112"/>
            <a:ext cx="457200" cy="36004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em curva 9"/>
          <p:cNvCxnSpPr/>
          <p:nvPr/>
        </p:nvCxnSpPr>
        <p:spPr>
          <a:xfrm>
            <a:off x="2026568" y="4968932"/>
            <a:ext cx="457200" cy="36004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em curva 10"/>
          <p:cNvCxnSpPr/>
          <p:nvPr/>
        </p:nvCxnSpPr>
        <p:spPr>
          <a:xfrm>
            <a:off x="2627784" y="5517232"/>
            <a:ext cx="457200" cy="36004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86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Sabemos que ao término da execução de uma função, a função chamadora retoma a sua execução do ponto que parou.</a:t>
            </a: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Portanto, se a instância </a:t>
            </a:r>
            <a:r>
              <a:rPr lang="pt-BR" sz="2400" i="1" dirty="0">
                <a:solidFill>
                  <a:schemeClr val="tx2"/>
                </a:solidFill>
              </a:rPr>
              <a:t>fatorial (0)</a:t>
            </a:r>
            <a:r>
              <a:rPr lang="pt-BR" sz="2400" dirty="0">
                <a:solidFill>
                  <a:schemeClr val="tx2"/>
                </a:solidFill>
              </a:rPr>
              <a:t> retornar o valor </a:t>
            </a:r>
            <a:r>
              <a:rPr lang="pt-BR" sz="2400" i="1" dirty="0">
                <a:solidFill>
                  <a:schemeClr val="tx2"/>
                </a:solidFill>
              </a:rPr>
              <a:t>1</a:t>
            </a:r>
            <a:r>
              <a:rPr lang="pt-BR" sz="2400" dirty="0">
                <a:solidFill>
                  <a:schemeClr val="tx2"/>
                </a:solidFill>
              </a:rPr>
              <a:t>, este será entregue a quem chamou </a:t>
            </a:r>
            <a:r>
              <a:rPr lang="pt-BR" sz="2400" i="1" dirty="0">
                <a:solidFill>
                  <a:schemeClr val="tx2"/>
                </a:solidFill>
              </a:rPr>
              <a:t>fatorial (0)</a:t>
            </a:r>
            <a:r>
              <a:rPr lang="pt-BR" sz="2400" dirty="0">
                <a:solidFill>
                  <a:schemeClr val="tx2"/>
                </a:solidFill>
              </a:rPr>
              <a:t>. Ou seja, a instância </a:t>
            </a:r>
            <a:r>
              <a:rPr lang="pt-BR" sz="2400" i="1" dirty="0">
                <a:solidFill>
                  <a:schemeClr val="tx2"/>
                </a:solidFill>
              </a:rPr>
              <a:t>fatorial (1)</a:t>
            </a:r>
            <a:r>
              <a:rPr lang="pt-BR" sz="2400" dirty="0">
                <a:solidFill>
                  <a:schemeClr val="tx2"/>
                </a:solidFill>
              </a:rPr>
              <a:t>.</a:t>
            </a:r>
            <a:endParaRPr lang="pt-BR" sz="24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82552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09728" indent="0" algn="just">
              <a:lnSpc>
                <a:spcPct val="170000"/>
              </a:lnSpc>
              <a:buNone/>
            </a:pPr>
            <a:endParaRPr lang="pt-BR" sz="2000" dirty="0">
              <a:solidFill>
                <a:schemeClr val="tx2"/>
              </a:solidFill>
            </a:endParaRPr>
          </a:p>
          <a:p>
            <a:pPr marL="109728" indent="0" algn="just">
              <a:lnSpc>
                <a:spcPct val="170000"/>
              </a:lnSpc>
              <a:buNone/>
            </a:pPr>
            <a:r>
              <a:rPr lang="pt-BR" sz="2000" dirty="0">
                <a:solidFill>
                  <a:schemeClr val="tx2"/>
                </a:solidFill>
              </a:rPr>
              <a:t>x = fatorial (4)          </a:t>
            </a: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n = 0? Não (n=4)</a:t>
            </a:r>
            <a:endParaRPr lang="pt-BR" sz="2000" dirty="0">
              <a:solidFill>
                <a:schemeClr val="tx2"/>
              </a:solidFill>
              <a:latin typeface="Bookman Old Style" pitchFamily="18" charset="0"/>
            </a:endParaRPr>
          </a:p>
          <a:p>
            <a:pPr marL="109728" indent="0" algn="just">
              <a:lnSpc>
                <a:spcPct val="170000"/>
              </a:lnSpc>
              <a:buNone/>
              <a:tabLst>
                <a:tab pos="722313" algn="l"/>
              </a:tabLst>
            </a:pPr>
            <a:r>
              <a:rPr lang="pt-BR" sz="2000" dirty="0">
                <a:solidFill>
                  <a:schemeClr val="tx2"/>
                </a:solidFill>
              </a:rPr>
              <a:t>	4 x fatorial (3)          </a:t>
            </a: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n = 0? Não (n=3)</a:t>
            </a:r>
            <a:r>
              <a:rPr lang="pt-BR" sz="2000" dirty="0">
                <a:solidFill>
                  <a:schemeClr val="tx2"/>
                </a:solidFill>
              </a:rPr>
              <a:t>	</a:t>
            </a:r>
          </a:p>
          <a:p>
            <a:pPr marL="109728" indent="0" algn="just">
              <a:lnSpc>
                <a:spcPct val="170000"/>
              </a:lnSpc>
              <a:buNone/>
              <a:tabLst>
                <a:tab pos="722313" algn="l"/>
                <a:tab pos="1341438" algn="l"/>
              </a:tabLst>
            </a:pPr>
            <a:r>
              <a:rPr lang="pt-BR" sz="2000" dirty="0">
                <a:solidFill>
                  <a:schemeClr val="tx2"/>
                </a:solidFill>
              </a:rPr>
              <a:t>		3 x fatorial (2)          </a:t>
            </a: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n = 0? Não (n=2)</a:t>
            </a:r>
          </a:p>
          <a:p>
            <a:pPr marL="109728" indent="0" algn="just">
              <a:lnSpc>
                <a:spcPct val="170000"/>
              </a:lnSpc>
              <a:buNone/>
              <a:tabLst>
                <a:tab pos="722313" algn="l"/>
                <a:tab pos="1341438" algn="l"/>
                <a:tab pos="1976438" algn="l"/>
              </a:tabLst>
            </a:pP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			</a:t>
            </a:r>
            <a:r>
              <a:rPr lang="pt-BR" sz="2000" dirty="0">
                <a:solidFill>
                  <a:schemeClr val="tx2"/>
                </a:solidFill>
              </a:rPr>
              <a:t>2 x fatorial (1)          </a:t>
            </a: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n = 0? Não (n=1)</a:t>
            </a:r>
          </a:p>
          <a:p>
            <a:pPr marL="109728" indent="0" algn="just">
              <a:lnSpc>
                <a:spcPct val="170000"/>
              </a:lnSpc>
              <a:buNone/>
              <a:tabLst>
                <a:tab pos="722313" algn="l"/>
                <a:tab pos="1341438" algn="l"/>
                <a:tab pos="1976438" algn="l"/>
                <a:tab pos="2595563" algn="l"/>
              </a:tabLst>
            </a:pP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				</a:t>
            </a:r>
            <a:r>
              <a:rPr lang="pt-BR" sz="2000" dirty="0">
                <a:solidFill>
                  <a:schemeClr val="tx2"/>
                </a:solidFill>
              </a:rPr>
              <a:t>1 x fatorial (0)          </a:t>
            </a:r>
            <a:r>
              <a:rPr lang="pt-BR" sz="2000" dirty="0">
                <a:solidFill>
                  <a:schemeClr val="tx2"/>
                </a:solidFill>
                <a:latin typeface="Bradley Hand ITC" pitchFamily="66" charset="0"/>
              </a:rPr>
              <a:t>n = 0? SIM!!!! </a:t>
            </a:r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Conector em curva 7"/>
          <p:cNvCxnSpPr/>
          <p:nvPr/>
        </p:nvCxnSpPr>
        <p:spPr>
          <a:xfrm>
            <a:off x="730424" y="3373472"/>
            <a:ext cx="457200" cy="36004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em curva 8"/>
          <p:cNvCxnSpPr/>
          <p:nvPr/>
        </p:nvCxnSpPr>
        <p:spPr>
          <a:xfrm>
            <a:off x="1353344" y="3949536"/>
            <a:ext cx="457200" cy="36004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em curva 9"/>
          <p:cNvCxnSpPr/>
          <p:nvPr/>
        </p:nvCxnSpPr>
        <p:spPr>
          <a:xfrm>
            <a:off x="2001416" y="4481356"/>
            <a:ext cx="457200" cy="36004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em curva 10"/>
          <p:cNvCxnSpPr/>
          <p:nvPr/>
        </p:nvCxnSpPr>
        <p:spPr>
          <a:xfrm>
            <a:off x="2602632" y="5029656"/>
            <a:ext cx="457200" cy="36004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o 4"/>
          <p:cNvGrpSpPr/>
          <p:nvPr/>
        </p:nvGrpSpPr>
        <p:grpSpPr>
          <a:xfrm>
            <a:off x="7291824" y="4941168"/>
            <a:ext cx="2176720" cy="504056"/>
            <a:chOff x="7062784" y="4817237"/>
            <a:chExt cx="2176720" cy="504056"/>
          </a:xfrm>
        </p:grpSpPr>
        <p:sp>
          <p:nvSpPr>
            <p:cNvPr id="12" name="Seta em curva para a esquerda 11"/>
            <p:cNvSpPr/>
            <p:nvPr/>
          </p:nvSpPr>
          <p:spPr>
            <a:xfrm>
              <a:off x="7062784" y="4817237"/>
              <a:ext cx="288032" cy="504056"/>
            </a:xfrm>
            <a:prstGeom prst="curvedLeftArrow">
              <a:avLst/>
            </a:prstGeom>
            <a:scene3d>
              <a:camera prst="orthographicFront">
                <a:rot lat="10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3" name="CaixaDeTexto 12"/>
            <p:cNvSpPr txBox="1"/>
            <p:nvPr/>
          </p:nvSpPr>
          <p:spPr>
            <a:xfrm>
              <a:off x="7337800" y="4855103"/>
              <a:ext cx="19017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dirty="0">
                  <a:solidFill>
                    <a:schemeClr val="tx2"/>
                  </a:solidFill>
                </a:rPr>
                <a:t>1! = 1x1 = 1</a:t>
              </a:r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6715760" y="4437112"/>
            <a:ext cx="2320736" cy="504056"/>
            <a:chOff x="7062784" y="4817237"/>
            <a:chExt cx="2320736" cy="504056"/>
          </a:xfrm>
        </p:grpSpPr>
        <p:sp>
          <p:nvSpPr>
            <p:cNvPr id="15" name="Seta em curva para a esquerda 14"/>
            <p:cNvSpPr/>
            <p:nvPr/>
          </p:nvSpPr>
          <p:spPr>
            <a:xfrm>
              <a:off x="7062784" y="4817237"/>
              <a:ext cx="288032" cy="504056"/>
            </a:xfrm>
            <a:prstGeom prst="curvedLeftArrow">
              <a:avLst/>
            </a:prstGeom>
            <a:scene3d>
              <a:camera prst="orthographicFront">
                <a:rot lat="10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6" name="CaixaDeTexto 15"/>
            <p:cNvSpPr txBox="1"/>
            <p:nvPr/>
          </p:nvSpPr>
          <p:spPr>
            <a:xfrm>
              <a:off x="7337800" y="4855103"/>
              <a:ext cx="20457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dirty="0">
                  <a:solidFill>
                    <a:schemeClr val="tx2"/>
                  </a:solidFill>
                </a:rPr>
                <a:t>2! = 2x1 = 2</a:t>
              </a:r>
            </a:p>
          </p:txBody>
        </p:sp>
      </p:grpSp>
      <p:grpSp>
        <p:nvGrpSpPr>
          <p:cNvPr id="17" name="Grupo 16"/>
          <p:cNvGrpSpPr/>
          <p:nvPr/>
        </p:nvGrpSpPr>
        <p:grpSpPr>
          <a:xfrm>
            <a:off x="6124948" y="3861048"/>
            <a:ext cx="2551508" cy="504056"/>
            <a:chOff x="7062784" y="4817237"/>
            <a:chExt cx="2551508" cy="504056"/>
          </a:xfrm>
        </p:grpSpPr>
        <p:sp>
          <p:nvSpPr>
            <p:cNvPr id="18" name="Seta em curva para a esquerda 17"/>
            <p:cNvSpPr/>
            <p:nvPr/>
          </p:nvSpPr>
          <p:spPr>
            <a:xfrm>
              <a:off x="7062784" y="4817237"/>
              <a:ext cx="288032" cy="504056"/>
            </a:xfrm>
            <a:prstGeom prst="curvedLeftArrow">
              <a:avLst/>
            </a:prstGeom>
            <a:scene3d>
              <a:camera prst="orthographicFront">
                <a:rot lat="10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" name="CaixaDeTexto 18"/>
            <p:cNvSpPr txBox="1"/>
            <p:nvPr/>
          </p:nvSpPr>
          <p:spPr>
            <a:xfrm>
              <a:off x="7337800" y="4855103"/>
              <a:ext cx="22764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dirty="0">
                  <a:solidFill>
                    <a:schemeClr val="tx2"/>
                  </a:solidFill>
                </a:rPr>
                <a:t>3! = 3x2 = 6</a:t>
              </a:r>
            </a:p>
          </p:txBody>
        </p:sp>
      </p:grpSp>
      <p:grpSp>
        <p:nvGrpSpPr>
          <p:cNvPr id="20" name="Grupo 19"/>
          <p:cNvGrpSpPr/>
          <p:nvPr/>
        </p:nvGrpSpPr>
        <p:grpSpPr>
          <a:xfrm>
            <a:off x="5508104" y="3284984"/>
            <a:ext cx="2505532" cy="504056"/>
            <a:chOff x="7062784" y="4817237"/>
            <a:chExt cx="2505532" cy="504056"/>
          </a:xfrm>
        </p:grpSpPr>
        <p:sp>
          <p:nvSpPr>
            <p:cNvPr id="21" name="Seta em curva para a esquerda 20"/>
            <p:cNvSpPr/>
            <p:nvPr/>
          </p:nvSpPr>
          <p:spPr>
            <a:xfrm>
              <a:off x="7062784" y="4817237"/>
              <a:ext cx="288032" cy="504056"/>
            </a:xfrm>
            <a:prstGeom prst="curvedLeftArrow">
              <a:avLst/>
            </a:prstGeom>
            <a:scene3d>
              <a:camera prst="orthographicFront">
                <a:rot lat="10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2" name="CaixaDeTexto 21"/>
            <p:cNvSpPr txBox="1"/>
            <p:nvPr/>
          </p:nvSpPr>
          <p:spPr>
            <a:xfrm>
              <a:off x="7337800" y="4855103"/>
              <a:ext cx="22305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dirty="0">
                  <a:solidFill>
                    <a:schemeClr val="tx2"/>
                  </a:solidFill>
                </a:rPr>
                <a:t>4! = 4x6 = 24</a:t>
              </a:r>
            </a:p>
          </p:txBody>
        </p:sp>
      </p:grpSp>
      <p:pic>
        <p:nvPicPr>
          <p:cNvPr id="23" name="fatorial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824" y="6143764"/>
            <a:ext cx="609600" cy="609600"/>
          </a:xfrm>
          <a:prstGeom prst="rect">
            <a:avLst/>
          </a:prstGeom>
        </p:spPr>
      </p:pic>
      <p:pic>
        <p:nvPicPr>
          <p:cNvPr id="7" name="Imagem 6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20" y="4955780"/>
            <a:ext cx="1123810" cy="1209524"/>
          </a:xfrm>
          <a:prstGeom prst="rect">
            <a:avLst/>
          </a:prstGeom>
        </p:spPr>
      </p:pic>
      <p:sp>
        <p:nvSpPr>
          <p:cNvPr id="27" name="CaixaDeTexto 26"/>
          <p:cNvSpPr txBox="1"/>
          <p:nvPr/>
        </p:nvSpPr>
        <p:spPr>
          <a:xfrm>
            <a:off x="5153706" y="2884874"/>
            <a:ext cx="2230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2"/>
                </a:solidFill>
              </a:rPr>
              <a:t>x = 24</a:t>
            </a:r>
          </a:p>
        </p:txBody>
      </p:sp>
    </p:spTree>
    <p:extLst>
      <p:ext uri="{BB962C8B-B14F-4D97-AF65-F5344CB8AC3E}">
        <p14:creationId xmlns:p14="http://schemas.microsoft.com/office/powerpoint/2010/main" val="2101853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329926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124744"/>
            <a:ext cx="8229600" cy="1066800"/>
          </a:xfrm>
        </p:spPr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109728" indent="0" algn="just">
                  <a:buNone/>
                </a:pPr>
                <a:r>
                  <a:rPr lang="pt-BR" sz="2400" dirty="0">
                    <a:solidFill>
                      <a:schemeClr val="tx2"/>
                    </a:solidFill>
                  </a:rPr>
                  <a:t>Vamos para outro exemplo: </a:t>
                </a:r>
                <a:r>
                  <a:rPr lang="pt-BR" sz="2400" i="1" dirty="0">
                    <a:solidFill>
                      <a:schemeClr val="tx2"/>
                    </a:solidFill>
                  </a:rPr>
                  <a:t>desenvolver uma função recursiva que calcule o valor da potência </a:t>
                </a:r>
                <a:r>
                  <a:rPr lang="pt-BR" sz="2400" i="1" dirty="0" err="1">
                    <a:solidFill>
                      <a:schemeClr val="tx2"/>
                    </a:solidFill>
                  </a:rPr>
                  <a:t>x</a:t>
                </a:r>
                <a:r>
                  <a:rPr lang="pt-BR" sz="2400" i="1" baseline="30000" dirty="0" err="1">
                    <a:solidFill>
                      <a:schemeClr val="tx2"/>
                    </a:solidFill>
                  </a:rPr>
                  <a:t>y</a:t>
                </a:r>
                <a:r>
                  <a:rPr lang="pt-BR" sz="2400" i="1" dirty="0">
                    <a:solidFill>
                      <a:schemeClr val="tx2"/>
                    </a:solidFill>
                  </a:rPr>
                  <a:t>, onde x e y são </a:t>
                </a:r>
                <a:r>
                  <a:rPr lang="pt-BR" sz="2400" i="1">
                    <a:solidFill>
                      <a:schemeClr val="tx2"/>
                    </a:solidFill>
                  </a:rPr>
                  <a:t>não negativos</a:t>
                </a:r>
                <a:r>
                  <a:rPr lang="pt-BR" sz="2400">
                    <a:solidFill>
                      <a:schemeClr val="tx2"/>
                    </a:solidFill>
                  </a:rPr>
                  <a:t>.</a:t>
                </a:r>
                <a:endParaRPr lang="pt-BR" sz="24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:endParaRPr lang="pt-BR" sz="24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:r>
                  <a:rPr lang="pt-BR" sz="2400" dirty="0">
                    <a:solidFill>
                      <a:schemeClr val="tx2"/>
                    </a:solidFill>
                  </a:rPr>
                  <a:t>Como podemos escrever este problema na notação de sistema?</a:t>
                </a:r>
              </a:p>
              <a:p>
                <a:pPr marL="109728" indent="0" algn="just">
                  <a:buNone/>
                </a:pPr>
                <a:endParaRPr lang="pt-BR" sz="18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pt-BR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/>
                            </a:rPr>
                            <m:t>𝑥</m:t>
                          </m:r>
                        </m:e>
                        <m:sup>
                          <m:r>
                            <a:rPr lang="pt-BR" sz="24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/>
                            </a:rPr>
                            <m:t>𝑦</m:t>
                          </m:r>
                        </m:sup>
                      </m:sSup>
                      <m:r>
                        <a:rPr lang="pt-BR" sz="240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pt-BR" sz="24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t-BR" sz="24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pt-BR" sz="240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pt-BR" sz="2400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𝑥</m:t>
                                      </m:r>
                                      <m:r>
                                        <a:rPr lang="pt-BR" sz="2400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. </m:t>
                                      </m:r>
                                      <m:sSup>
                                        <m:sSupPr>
                                          <m:ctrlPr>
                                            <a:rPr lang="pt-BR" sz="2400" b="0" i="1" smtClean="0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pt-BR" sz="2400" b="0" i="1" smtClean="0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</m:e>
                                        <m:sup>
                                          <m:r>
                                            <a:rPr lang="pt-BR" sz="2400" b="0" i="1" smtClean="0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  <m:r>
                                            <a:rPr lang="pt-BR" sz="2400" b="0" i="1" smtClean="0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/>
                                            </a:rPr>
                                            <m:t>−1</m:t>
                                          </m:r>
                                        </m:sup>
                                      </m:sSup>
                                    </m:e>
                                    <m:e/>
                                    <m:e>
                                      <m:r>
                                        <a:rPr lang="pt-BR" sz="24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, </m:t>
                                      </m:r>
                                      <m:r>
                                        <a:rPr lang="pt-BR" sz="24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𝑠𝑒</m:t>
                                      </m:r>
                                      <m:r>
                                        <a:rPr lang="pt-BR" sz="24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r>
                                        <a:rPr lang="pt-BR" sz="2400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𝑦</m:t>
                                      </m:r>
                                      <m:r>
                                        <a:rPr lang="pt-BR" sz="24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&gt;0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pt-BR" sz="2400" i="1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/>
                                    <m:e/>
                                    <m:e/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pt-BR" sz="2400" i="1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pt-BR" sz="24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1</m:t>
                                      </m:r>
                                    </m:e>
                                    <m:e/>
                                    <m:e>
                                      <m:r>
                                        <a:rPr lang="pt-BR" sz="24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r>
                                        <a:rPr lang="pt-BR" sz="2400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r>
                                        <a:rPr lang="pt-BR" sz="24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          , </m:t>
                                      </m:r>
                                      <m:r>
                                        <a:rPr lang="pt-BR" sz="24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𝑠𝑒</m:t>
                                      </m:r>
                                      <m:r>
                                        <a:rPr lang="pt-BR" sz="24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 </m:t>
                                      </m:r>
                                      <m:r>
                                        <a:rPr lang="pt-BR" sz="2400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𝑦</m:t>
                                      </m:r>
                                      <m:r>
                                        <a:rPr lang="pt-BR" sz="2400" i="1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/>
                                        </a:rPr>
                                        <m:t>= </m:t>
                                      </m:r>
                                    </m:e>
                                  </m:mr>
                                </m:m>
                                <m:r>
                                  <a:rPr lang="pt-BR" sz="2400" i="1"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latin typeface="Cambria Math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pt-BR" sz="24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:endParaRPr lang="pt-BR" sz="24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:endParaRPr lang="pt-BR" sz="2400" dirty="0">
                  <a:solidFill>
                    <a:schemeClr val="tx2"/>
                  </a:solidFill>
                </a:endParaRPr>
              </a:p>
              <a:p>
                <a:pPr marL="109728" indent="0" algn="just">
                  <a:buNone/>
                </a:pPr>
                <a:endParaRPr lang="pt-BR" sz="240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3" name="Espaço Reservado para Conteúd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127" r="-1111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83609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Exercícios: </a:t>
            </a:r>
            <a:r>
              <a:rPr lang="pt-BR" sz="2400" i="1" dirty="0">
                <a:solidFill>
                  <a:schemeClr val="tx2"/>
                </a:solidFill>
              </a:rPr>
              <a:t>desenvolver funções recursivas para a resolução de cada problema apresentado a seguir:</a:t>
            </a: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lvl="1" algn="just"/>
            <a:r>
              <a:rPr lang="pt-BR" sz="2000" i="1" dirty="0">
                <a:solidFill>
                  <a:schemeClr val="tx2"/>
                </a:solidFill>
              </a:rPr>
              <a:t>Calcular o valor de a </a:t>
            </a:r>
            <a:r>
              <a:rPr lang="pt-BR" sz="2000" dirty="0">
                <a:solidFill>
                  <a:schemeClr val="tx2"/>
                </a:solidFill>
              </a:rPr>
              <a:t>x</a:t>
            </a:r>
            <a:r>
              <a:rPr lang="pt-BR" sz="2000" i="1" dirty="0">
                <a:solidFill>
                  <a:schemeClr val="tx2"/>
                </a:solidFill>
              </a:rPr>
              <a:t> b, através de sucessivas somas, onde a e b são inteiros positivos</a:t>
            </a:r>
            <a:r>
              <a:rPr lang="pt-BR" sz="2000" dirty="0">
                <a:solidFill>
                  <a:schemeClr val="tx2"/>
                </a:solidFill>
              </a:rPr>
              <a:t>.</a:t>
            </a: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lvl="1" algn="just"/>
            <a:r>
              <a:rPr lang="pt-BR" sz="2000" i="1" dirty="0">
                <a:solidFill>
                  <a:schemeClr val="tx2"/>
                </a:solidFill>
              </a:rPr>
              <a:t>Calcular o </a:t>
            </a:r>
            <a:r>
              <a:rPr lang="pt-BR" sz="2000" i="1" dirty="0" err="1">
                <a:solidFill>
                  <a:schemeClr val="tx2"/>
                </a:solidFill>
              </a:rPr>
              <a:t>n-ésimo</a:t>
            </a:r>
            <a:r>
              <a:rPr lang="pt-BR" sz="2000" i="1" dirty="0">
                <a:solidFill>
                  <a:schemeClr val="tx2"/>
                </a:solidFill>
              </a:rPr>
              <a:t> termo da sequência de </a:t>
            </a:r>
            <a:r>
              <a:rPr lang="pt-BR" sz="2000" i="1" dirty="0" err="1">
                <a:solidFill>
                  <a:schemeClr val="tx2"/>
                </a:solidFill>
              </a:rPr>
              <a:t>fibonacci</a:t>
            </a:r>
            <a:r>
              <a:rPr lang="pt-BR" sz="2000" i="1" dirty="0">
                <a:solidFill>
                  <a:schemeClr val="tx2"/>
                </a:solidFill>
              </a:rPr>
              <a:t>  </a:t>
            </a:r>
          </a:p>
          <a:p>
            <a:pPr marL="402336" lvl="1" indent="0" algn="ctr">
              <a:buNone/>
            </a:pPr>
            <a:r>
              <a:rPr lang="pt-BR" sz="2000" i="1" dirty="0">
                <a:solidFill>
                  <a:schemeClr val="tx2"/>
                </a:solidFill>
              </a:rPr>
              <a:t>(1,1,2,3,5,8,13,21,...)</a:t>
            </a: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lvl="1" algn="just"/>
            <a:r>
              <a:rPr lang="pt-BR" sz="2000" i="1" dirty="0">
                <a:solidFill>
                  <a:schemeClr val="tx2"/>
                </a:solidFill>
              </a:rPr>
              <a:t>Busca de um número inteiro n em um vetor ordenado crescentemente, retornando a sua posição (caso encontrado).</a:t>
            </a:r>
            <a:endParaRPr lang="pt-BR" sz="2000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buscabinaria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134" y="5475932"/>
            <a:ext cx="609600" cy="609600"/>
          </a:xfrm>
          <a:prstGeom prst="rect">
            <a:avLst/>
          </a:prstGeom>
        </p:spPr>
      </p:pic>
      <p:pic>
        <p:nvPicPr>
          <p:cNvPr id="6" name="multporsoma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134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25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3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06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 – Torres de Hanói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ilindro 9"/>
          <p:cNvSpPr/>
          <p:nvPr/>
        </p:nvSpPr>
        <p:spPr>
          <a:xfrm>
            <a:off x="1861728" y="5125951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2036972" y="4877399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280760" y="4631881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845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64008">
              <a:spcBef>
                <a:spcPts val="300"/>
              </a:spcBef>
              <a:buClr>
                <a:schemeClr val="accent3"/>
              </a:buClr>
            </a:pPr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8229600" cy="3699856"/>
          </a:xfrm>
        </p:spPr>
        <p:txBody>
          <a:bodyPr>
            <a:normAutofit/>
          </a:bodyPr>
          <a:lstStyle/>
          <a:p>
            <a:pPr marL="6400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Até o momento, os problemas mais complexos por nós resolvidos tinham suas soluções construídas de forma </a:t>
            </a:r>
            <a:r>
              <a:rPr lang="pt-BR" sz="2400" i="1" u="sng" dirty="0">
                <a:solidFill>
                  <a:schemeClr val="tx2"/>
                </a:solidFill>
              </a:rPr>
              <a:t>iterativa</a:t>
            </a:r>
            <a:r>
              <a:rPr lang="pt-BR" sz="2400" dirty="0">
                <a:solidFill>
                  <a:schemeClr val="tx2"/>
                </a:solidFill>
              </a:rPr>
              <a:t>. </a:t>
            </a:r>
          </a:p>
          <a:p>
            <a:pPr marL="6400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marL="6400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Isto é, o programa utilizava uma estrutura de repetição cujas iterações executavam de modo a gerar, gradativamente, a solução do problema. Ao final da última iteração, a solução final era obtida.</a:t>
            </a:r>
          </a:p>
        </p:txBody>
      </p:sp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0223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 – Torres de Hanói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ilindro 9"/>
          <p:cNvSpPr/>
          <p:nvPr/>
        </p:nvSpPr>
        <p:spPr>
          <a:xfrm>
            <a:off x="1861728" y="5125951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2036972" y="4877399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ilindro 24"/>
          <p:cNvSpPr/>
          <p:nvPr/>
        </p:nvSpPr>
        <p:spPr>
          <a:xfrm>
            <a:off x="6146624" y="5157193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90286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 – Torres de Hanói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ilindro 9"/>
          <p:cNvSpPr/>
          <p:nvPr/>
        </p:nvSpPr>
        <p:spPr>
          <a:xfrm>
            <a:off x="1861728" y="5125951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ilindro 18"/>
          <p:cNvSpPr/>
          <p:nvPr/>
        </p:nvSpPr>
        <p:spPr>
          <a:xfrm>
            <a:off x="3968172" y="5144175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ilindro 24"/>
          <p:cNvSpPr/>
          <p:nvPr/>
        </p:nvSpPr>
        <p:spPr>
          <a:xfrm>
            <a:off x="6146624" y="5157192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7417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 – Torres de Hanói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ilindro 9"/>
          <p:cNvSpPr/>
          <p:nvPr/>
        </p:nvSpPr>
        <p:spPr>
          <a:xfrm>
            <a:off x="1861728" y="5125951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ilindro 18"/>
          <p:cNvSpPr/>
          <p:nvPr/>
        </p:nvSpPr>
        <p:spPr>
          <a:xfrm>
            <a:off x="3968172" y="5144175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ilindro 22"/>
          <p:cNvSpPr/>
          <p:nvPr/>
        </p:nvSpPr>
        <p:spPr>
          <a:xfrm>
            <a:off x="4211960" y="4900387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6413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 – Torres de Hanói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Cilindro 16"/>
          <p:cNvSpPr/>
          <p:nvPr/>
        </p:nvSpPr>
        <p:spPr>
          <a:xfrm>
            <a:off x="5750160" y="5121188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ilindro 18"/>
          <p:cNvSpPr/>
          <p:nvPr/>
        </p:nvSpPr>
        <p:spPr>
          <a:xfrm>
            <a:off x="3968172" y="5142443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ilindro 22"/>
          <p:cNvSpPr/>
          <p:nvPr/>
        </p:nvSpPr>
        <p:spPr>
          <a:xfrm>
            <a:off x="4211960" y="4898655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67494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 – Torres de Hanói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Cilindro 16"/>
          <p:cNvSpPr/>
          <p:nvPr/>
        </p:nvSpPr>
        <p:spPr>
          <a:xfrm>
            <a:off x="5750160" y="5121188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ilindro 18"/>
          <p:cNvSpPr/>
          <p:nvPr/>
        </p:nvSpPr>
        <p:spPr>
          <a:xfrm>
            <a:off x="3968172" y="5142443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280760" y="5157192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63403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 – Torres de Hanói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Cilindro 16"/>
          <p:cNvSpPr/>
          <p:nvPr/>
        </p:nvSpPr>
        <p:spPr>
          <a:xfrm>
            <a:off x="5750160" y="5121188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ilindro 20"/>
          <p:cNvSpPr/>
          <p:nvPr/>
        </p:nvSpPr>
        <p:spPr>
          <a:xfrm>
            <a:off x="5899372" y="4885220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280760" y="5157192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26123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 – Torres de Hanói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Cilindro 16"/>
          <p:cNvSpPr/>
          <p:nvPr/>
        </p:nvSpPr>
        <p:spPr>
          <a:xfrm>
            <a:off x="5750160" y="5121188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ilindro 20"/>
          <p:cNvSpPr/>
          <p:nvPr/>
        </p:nvSpPr>
        <p:spPr>
          <a:xfrm>
            <a:off x="5899372" y="4885220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ilindro 24"/>
          <p:cNvSpPr/>
          <p:nvPr/>
        </p:nvSpPr>
        <p:spPr>
          <a:xfrm>
            <a:off x="6146624" y="4646628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58953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Pensando na solução 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0486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ilindro 9"/>
          <p:cNvSpPr/>
          <p:nvPr/>
        </p:nvSpPr>
        <p:spPr>
          <a:xfrm>
            <a:off x="1861728" y="5125951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2036972" y="4877399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280760" y="4631881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Título 1"/>
          <p:cNvSpPr txBox="1">
            <a:spLocks/>
          </p:cNvSpPr>
          <p:nvPr/>
        </p:nvSpPr>
        <p:spPr>
          <a:xfrm>
            <a:off x="5724128" y="2175520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>
                <a:latin typeface="+mn-lt"/>
                <a:ea typeface="+mn-ea"/>
                <a:cs typeface="+mn-cs"/>
              </a:rPr>
              <a:t>Hanói (3, A, C, B)   </a:t>
            </a:r>
          </a:p>
        </p:txBody>
      </p:sp>
      <p:cxnSp>
        <p:nvCxnSpPr>
          <p:cNvPr id="13" name="Conector de seta reta 12"/>
          <p:cNvCxnSpPr/>
          <p:nvPr/>
        </p:nvCxnSpPr>
        <p:spPr>
          <a:xfrm>
            <a:off x="7324784" y="908720"/>
            <a:ext cx="0" cy="1368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/>
          <p:cNvCxnSpPr/>
          <p:nvPr/>
        </p:nvCxnSpPr>
        <p:spPr>
          <a:xfrm>
            <a:off x="7627564" y="1268760"/>
            <a:ext cx="0" cy="1008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de seta reta 29"/>
          <p:cNvCxnSpPr/>
          <p:nvPr/>
        </p:nvCxnSpPr>
        <p:spPr>
          <a:xfrm>
            <a:off x="7915596" y="1607544"/>
            <a:ext cx="0" cy="669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de seta reta 30"/>
          <p:cNvCxnSpPr/>
          <p:nvPr/>
        </p:nvCxnSpPr>
        <p:spPr>
          <a:xfrm>
            <a:off x="8188880" y="1942208"/>
            <a:ext cx="0" cy="334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aixaDeTexto 32"/>
          <p:cNvSpPr txBox="1"/>
          <p:nvPr/>
        </p:nvSpPr>
        <p:spPr>
          <a:xfrm>
            <a:off x="7215315" y="648452"/>
            <a:ext cx="251349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1200" i="1" dirty="0">
                <a:solidFill>
                  <a:schemeClr val="tx2"/>
                </a:solidFill>
              </a:rPr>
              <a:t>nº de discos</a:t>
            </a:r>
          </a:p>
        </p:txBody>
      </p:sp>
      <p:sp>
        <p:nvSpPr>
          <p:cNvPr id="34" name="CaixaDeTexto 33"/>
          <p:cNvSpPr txBox="1"/>
          <p:nvPr/>
        </p:nvSpPr>
        <p:spPr>
          <a:xfrm>
            <a:off x="7503347" y="1006509"/>
            <a:ext cx="251349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1200" i="1" dirty="0">
                <a:solidFill>
                  <a:schemeClr val="tx2"/>
                </a:solidFill>
              </a:rPr>
              <a:t>origem</a:t>
            </a:r>
          </a:p>
        </p:txBody>
      </p:sp>
      <p:sp>
        <p:nvSpPr>
          <p:cNvPr id="35" name="CaixaDeTexto 34"/>
          <p:cNvSpPr txBox="1"/>
          <p:nvPr/>
        </p:nvSpPr>
        <p:spPr>
          <a:xfrm>
            <a:off x="7795407" y="1351801"/>
            <a:ext cx="251349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1200" i="1" dirty="0">
                <a:solidFill>
                  <a:schemeClr val="tx2"/>
                </a:solidFill>
              </a:rPr>
              <a:t>destino</a:t>
            </a:r>
          </a:p>
        </p:txBody>
      </p:sp>
      <p:sp>
        <p:nvSpPr>
          <p:cNvPr id="36" name="CaixaDeTexto 35"/>
          <p:cNvSpPr txBox="1"/>
          <p:nvPr/>
        </p:nvSpPr>
        <p:spPr>
          <a:xfrm>
            <a:off x="8051647" y="1697093"/>
            <a:ext cx="251349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1200" i="1" dirty="0">
                <a:solidFill>
                  <a:schemeClr val="tx2"/>
                </a:solidFill>
              </a:rPr>
              <a:t>auxiliar</a:t>
            </a:r>
          </a:p>
        </p:txBody>
      </p:sp>
    </p:spTree>
    <p:extLst>
      <p:ext uri="{BB962C8B-B14F-4D97-AF65-F5344CB8AC3E}">
        <p14:creationId xmlns:p14="http://schemas.microsoft.com/office/powerpoint/2010/main" val="408659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3" grpId="0"/>
      <p:bldP spid="34" grpId="0"/>
      <p:bldP spid="35" grpId="0"/>
      <p:bldP spid="3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Pensando na solução 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0486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ilindro 9"/>
          <p:cNvSpPr/>
          <p:nvPr/>
        </p:nvSpPr>
        <p:spPr>
          <a:xfrm>
            <a:off x="1861728" y="5125951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2036972" y="4877399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280760" y="4631881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Título 1"/>
          <p:cNvSpPr txBox="1">
            <a:spLocks/>
          </p:cNvSpPr>
          <p:nvPr/>
        </p:nvSpPr>
        <p:spPr>
          <a:xfrm>
            <a:off x="5724128" y="2175520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>
                <a:latin typeface="+mn-lt"/>
                <a:ea typeface="+mn-ea"/>
                <a:cs typeface="+mn-cs"/>
              </a:rPr>
              <a:t>Hanói (3, A, C, B)</a:t>
            </a:r>
          </a:p>
        </p:txBody>
      </p:sp>
    </p:spTree>
    <p:extLst>
      <p:ext uri="{BB962C8B-B14F-4D97-AF65-F5344CB8AC3E}">
        <p14:creationId xmlns:p14="http://schemas.microsoft.com/office/powerpoint/2010/main" val="17278380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Pensando na solução 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ilindro 9"/>
          <p:cNvSpPr/>
          <p:nvPr/>
        </p:nvSpPr>
        <p:spPr>
          <a:xfrm>
            <a:off x="1861728" y="5125951"/>
            <a:ext cx="1615404" cy="288032"/>
          </a:xfrm>
          <a:prstGeom prst="can">
            <a:avLst/>
          </a:prstGeom>
          <a:solidFill>
            <a:schemeClr val="bg1"/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2036972" y="4877399"/>
            <a:ext cx="1296144" cy="288033"/>
          </a:xfrm>
          <a:prstGeom prst="can">
            <a:avLst/>
          </a:prstGeom>
          <a:solidFill>
            <a:schemeClr val="bg1"/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280760" y="4631881"/>
            <a:ext cx="786892" cy="273283"/>
          </a:xfrm>
          <a:prstGeom prst="can">
            <a:avLst/>
          </a:prstGeom>
          <a:solidFill>
            <a:schemeClr val="bg1"/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ilindro 20"/>
          <p:cNvSpPr/>
          <p:nvPr/>
        </p:nvSpPr>
        <p:spPr>
          <a:xfrm>
            <a:off x="5735412" y="5127696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ilindro 22"/>
          <p:cNvSpPr/>
          <p:nvPr/>
        </p:nvSpPr>
        <p:spPr>
          <a:xfrm>
            <a:off x="5910656" y="4879144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ilindro 24"/>
          <p:cNvSpPr/>
          <p:nvPr/>
        </p:nvSpPr>
        <p:spPr>
          <a:xfrm>
            <a:off x="6154444" y="4633626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Título 1"/>
          <p:cNvSpPr txBox="1">
            <a:spLocks/>
          </p:cNvSpPr>
          <p:nvPr/>
        </p:nvSpPr>
        <p:spPr>
          <a:xfrm>
            <a:off x="5724128" y="2175520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>
                <a:latin typeface="+mn-lt"/>
                <a:ea typeface="+mn-ea"/>
                <a:cs typeface="+mn-cs"/>
              </a:rPr>
              <a:t>Hanói (3, A, C, B)</a:t>
            </a:r>
          </a:p>
        </p:txBody>
      </p:sp>
    </p:spTree>
    <p:extLst>
      <p:ext uri="{BB962C8B-B14F-4D97-AF65-F5344CB8AC3E}">
        <p14:creationId xmlns:p14="http://schemas.microsoft.com/office/powerpoint/2010/main" val="3239487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64008">
              <a:spcBef>
                <a:spcPts val="300"/>
              </a:spcBef>
              <a:buClr>
                <a:schemeClr val="accent3"/>
              </a:buClr>
            </a:pPr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8229600" cy="891544"/>
          </a:xfrm>
        </p:spPr>
        <p:txBody>
          <a:bodyPr>
            <a:normAutofit/>
          </a:bodyPr>
          <a:lstStyle/>
          <a:p>
            <a:pPr marL="64008" indent="0" algn="just">
              <a:buNone/>
            </a:pPr>
            <a:r>
              <a:rPr lang="pt-BR" sz="2400" u="sng" dirty="0">
                <a:solidFill>
                  <a:schemeClr val="tx2"/>
                </a:solidFill>
              </a:rPr>
              <a:t>Exemplo</a:t>
            </a:r>
            <a:r>
              <a:rPr lang="pt-BR" sz="2400" dirty="0">
                <a:solidFill>
                  <a:schemeClr val="tx2"/>
                </a:solidFill>
              </a:rPr>
              <a:t>: </a:t>
            </a:r>
            <a:r>
              <a:rPr lang="pt-BR" sz="2400" i="1" dirty="0">
                <a:solidFill>
                  <a:schemeClr val="tx2"/>
                </a:solidFill>
              </a:rPr>
              <a:t>calcular  o fatorial de um número inteiro n, onde n ≥ 0.</a:t>
            </a:r>
          </a:p>
          <a:p>
            <a:pPr marL="6400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marL="64008" indent="0" algn="just">
              <a:buNone/>
            </a:pPr>
            <a:endParaRPr lang="pt-BR" sz="2400" i="1" dirty="0">
              <a:solidFill>
                <a:schemeClr val="tx2"/>
              </a:solidFill>
            </a:endParaRPr>
          </a:p>
        </p:txBody>
      </p:sp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1187624" y="3284984"/>
            <a:ext cx="39604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 err="1">
                <a:solidFill>
                  <a:schemeClr val="tx2"/>
                </a:solidFill>
              </a:rPr>
              <a:t>int</a:t>
            </a:r>
            <a:r>
              <a:rPr lang="pt-BR" i="1" dirty="0">
                <a:solidFill>
                  <a:schemeClr val="tx2"/>
                </a:solidFill>
              </a:rPr>
              <a:t> fatorial (</a:t>
            </a:r>
            <a:r>
              <a:rPr lang="pt-BR" i="1" dirty="0" err="1">
                <a:solidFill>
                  <a:schemeClr val="tx2"/>
                </a:solidFill>
              </a:rPr>
              <a:t>int</a:t>
            </a:r>
            <a:r>
              <a:rPr lang="pt-BR" i="1" dirty="0">
                <a:solidFill>
                  <a:schemeClr val="tx2"/>
                </a:solidFill>
              </a:rPr>
              <a:t> n)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{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		</a:t>
            </a:r>
            <a:r>
              <a:rPr lang="pt-BR" i="1" dirty="0" err="1">
                <a:solidFill>
                  <a:schemeClr val="tx2"/>
                </a:solidFill>
              </a:rPr>
              <a:t>int</a:t>
            </a:r>
            <a:r>
              <a:rPr lang="pt-BR" i="1" dirty="0">
                <a:solidFill>
                  <a:schemeClr val="tx2"/>
                </a:solidFill>
              </a:rPr>
              <a:t> i, </a:t>
            </a:r>
            <a:r>
              <a:rPr lang="pt-BR" i="1" dirty="0" err="1">
                <a:solidFill>
                  <a:schemeClr val="tx2"/>
                </a:solidFill>
              </a:rPr>
              <a:t>fat</a:t>
            </a:r>
            <a:r>
              <a:rPr lang="pt-BR" i="1" dirty="0">
                <a:solidFill>
                  <a:schemeClr val="tx2"/>
                </a:solidFill>
              </a:rPr>
              <a:t> = 1;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endParaRPr lang="pt-BR" i="1" dirty="0">
              <a:solidFill>
                <a:schemeClr val="tx2"/>
              </a:solidFill>
            </a:endParaRP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		for (i=2;i&lt;=</a:t>
            </a:r>
            <a:r>
              <a:rPr lang="pt-BR" i="1" dirty="0" err="1">
                <a:solidFill>
                  <a:schemeClr val="tx2"/>
                </a:solidFill>
              </a:rPr>
              <a:t>n;i</a:t>
            </a:r>
            <a:r>
              <a:rPr lang="pt-BR" i="1" dirty="0">
                <a:solidFill>
                  <a:schemeClr val="tx2"/>
                </a:solidFill>
              </a:rPr>
              <a:t>++)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		{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				</a:t>
            </a:r>
            <a:r>
              <a:rPr lang="pt-BR" i="1" dirty="0" err="1">
                <a:solidFill>
                  <a:schemeClr val="tx2"/>
                </a:solidFill>
              </a:rPr>
              <a:t>fat</a:t>
            </a:r>
            <a:r>
              <a:rPr lang="pt-BR" i="1" dirty="0">
                <a:solidFill>
                  <a:schemeClr val="tx2"/>
                </a:solidFill>
              </a:rPr>
              <a:t> *= i;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		}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		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		</a:t>
            </a:r>
            <a:r>
              <a:rPr lang="pt-BR" i="1" dirty="0" err="1">
                <a:solidFill>
                  <a:schemeClr val="tx2"/>
                </a:solidFill>
              </a:rPr>
              <a:t>return</a:t>
            </a:r>
            <a:r>
              <a:rPr lang="pt-BR" i="1" dirty="0">
                <a:solidFill>
                  <a:schemeClr val="tx2"/>
                </a:solidFill>
              </a:rPr>
              <a:t> </a:t>
            </a:r>
            <a:r>
              <a:rPr lang="pt-BR" i="1" dirty="0" err="1">
                <a:solidFill>
                  <a:schemeClr val="tx2"/>
                </a:solidFill>
              </a:rPr>
              <a:t>fat</a:t>
            </a:r>
            <a:r>
              <a:rPr lang="pt-BR" i="1" dirty="0">
                <a:solidFill>
                  <a:schemeClr val="tx2"/>
                </a:solidFill>
              </a:rPr>
              <a:t>;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}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5004048" y="3284984"/>
            <a:ext cx="39604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 err="1">
                <a:solidFill>
                  <a:schemeClr val="tx2"/>
                </a:solidFill>
              </a:rPr>
              <a:t>int</a:t>
            </a:r>
            <a:r>
              <a:rPr lang="pt-BR" i="1" dirty="0">
                <a:solidFill>
                  <a:schemeClr val="tx2"/>
                </a:solidFill>
              </a:rPr>
              <a:t> </a:t>
            </a:r>
            <a:r>
              <a:rPr lang="pt-BR" i="1" dirty="0" err="1">
                <a:solidFill>
                  <a:schemeClr val="tx2"/>
                </a:solidFill>
              </a:rPr>
              <a:t>main</a:t>
            </a:r>
            <a:r>
              <a:rPr lang="pt-BR" i="1" dirty="0">
                <a:solidFill>
                  <a:schemeClr val="tx2"/>
                </a:solidFill>
              </a:rPr>
              <a:t> ()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{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		</a:t>
            </a:r>
            <a:r>
              <a:rPr lang="pt-BR" i="1" dirty="0" err="1">
                <a:solidFill>
                  <a:schemeClr val="tx2"/>
                </a:solidFill>
              </a:rPr>
              <a:t>int</a:t>
            </a:r>
            <a:r>
              <a:rPr lang="pt-BR" i="1" dirty="0">
                <a:solidFill>
                  <a:schemeClr val="tx2"/>
                </a:solidFill>
              </a:rPr>
              <a:t> </a:t>
            </a:r>
            <a:r>
              <a:rPr lang="pt-BR" i="1" dirty="0" err="1">
                <a:solidFill>
                  <a:schemeClr val="tx2"/>
                </a:solidFill>
              </a:rPr>
              <a:t>fat</a:t>
            </a:r>
            <a:r>
              <a:rPr lang="pt-BR" i="1" dirty="0">
                <a:solidFill>
                  <a:schemeClr val="tx2"/>
                </a:solidFill>
              </a:rPr>
              <a:t> = fatorial (5);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endParaRPr lang="pt-BR" i="1" dirty="0">
              <a:solidFill>
                <a:schemeClr val="tx2"/>
              </a:solidFill>
            </a:endParaRP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		</a:t>
            </a:r>
            <a:r>
              <a:rPr lang="pt-BR" i="1" dirty="0" err="1">
                <a:solidFill>
                  <a:schemeClr val="tx2"/>
                </a:solidFill>
              </a:rPr>
              <a:t>printf</a:t>
            </a:r>
            <a:r>
              <a:rPr lang="pt-BR" i="1" dirty="0">
                <a:solidFill>
                  <a:schemeClr val="tx2"/>
                </a:solidFill>
              </a:rPr>
              <a:t> (“5! = %d\n”, </a:t>
            </a:r>
            <a:r>
              <a:rPr lang="pt-BR" i="1" dirty="0" err="1">
                <a:solidFill>
                  <a:schemeClr val="tx2"/>
                </a:solidFill>
              </a:rPr>
              <a:t>fat</a:t>
            </a:r>
            <a:r>
              <a:rPr lang="pt-BR" i="1" dirty="0">
                <a:solidFill>
                  <a:schemeClr val="tx2"/>
                </a:solidFill>
              </a:rPr>
              <a:t>);</a:t>
            </a:r>
          </a:p>
          <a:p>
            <a:pPr>
              <a:tabLst>
                <a:tab pos="88900" algn="l"/>
                <a:tab pos="265113" algn="l"/>
                <a:tab pos="442913" algn="l"/>
                <a:tab pos="633413" algn="l"/>
                <a:tab pos="811213" algn="l"/>
                <a:tab pos="987425" algn="l"/>
              </a:tabLst>
            </a:pPr>
            <a:r>
              <a:rPr lang="pt-BR" i="1" dirty="0">
                <a:solidFill>
                  <a:schemeClr val="tx2"/>
                </a:solidFill>
              </a:rPr>
              <a:t>}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6984268" y="764704"/>
            <a:ext cx="1837119" cy="1508105"/>
          </a:xfrm>
          <a:prstGeom prst="rect">
            <a:avLst/>
          </a:prstGeom>
          <a:solidFill>
            <a:srgbClr val="FFFF6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1200" b="1" i="1" u="sng" dirty="0">
                <a:latin typeface="Calibri" pitchFamily="34" charset="0"/>
                <a:cs typeface="Calibri" pitchFamily="34" charset="0"/>
              </a:rPr>
              <a:t>Lembrando</a:t>
            </a:r>
            <a:r>
              <a:rPr lang="pt-BR" sz="1200" b="1" i="1" dirty="0">
                <a:latin typeface="Calibri" pitchFamily="34" charset="0"/>
                <a:cs typeface="Calibri" pitchFamily="34" charset="0"/>
              </a:rPr>
              <a:t>:</a:t>
            </a:r>
          </a:p>
          <a:p>
            <a:endParaRPr lang="pt-BR" sz="1000" i="1" dirty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pt-BR" sz="1200" i="1" dirty="0">
                <a:latin typeface="Calibri" pitchFamily="34" charset="0"/>
                <a:cs typeface="Calibri" pitchFamily="34" charset="0"/>
              </a:rPr>
              <a:t>O fatorial de um número n, representado por n!, consiste no seguinte </a:t>
            </a:r>
            <a:r>
              <a:rPr lang="pt-BR" sz="1200" i="1" dirty="0" err="1">
                <a:latin typeface="Calibri" pitchFamily="34" charset="0"/>
                <a:cs typeface="Calibri" pitchFamily="34" charset="0"/>
              </a:rPr>
              <a:t>produtório</a:t>
            </a:r>
            <a:r>
              <a:rPr lang="pt-BR" sz="1200" i="1" dirty="0">
                <a:latin typeface="Calibri" pitchFamily="34" charset="0"/>
                <a:cs typeface="Calibri" pitchFamily="34" charset="0"/>
              </a:rPr>
              <a:t>:</a:t>
            </a:r>
          </a:p>
          <a:p>
            <a:pPr algn="just"/>
            <a:endParaRPr lang="pt-BR" sz="1000" i="1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pt-BR" sz="1200" b="1" i="1" dirty="0">
                <a:latin typeface="Calibri" pitchFamily="34" charset="0"/>
                <a:cs typeface="Calibri" pitchFamily="34" charset="0"/>
              </a:rPr>
              <a:t>1 x 2 x 3 x ... x (n-1) x n</a:t>
            </a:r>
          </a:p>
        </p:txBody>
      </p:sp>
      <p:pic>
        <p:nvPicPr>
          <p:cNvPr id="8" name="fatorialIterativo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657" y="61580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02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76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" grpId="0"/>
      <p:bldP spid="7" grpId="0"/>
      <p:bldP spid="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Pensando na solução 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0486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ilindro 9"/>
          <p:cNvSpPr/>
          <p:nvPr/>
        </p:nvSpPr>
        <p:spPr>
          <a:xfrm>
            <a:off x="1861728" y="5125951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2036972" y="4877399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280760" y="4631881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Título 1"/>
          <p:cNvSpPr txBox="1">
            <a:spLocks/>
          </p:cNvSpPr>
          <p:nvPr/>
        </p:nvSpPr>
        <p:spPr>
          <a:xfrm>
            <a:off x="5724128" y="2175520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>
                <a:latin typeface="+mn-lt"/>
                <a:ea typeface="+mn-ea"/>
                <a:cs typeface="+mn-cs"/>
              </a:rPr>
              <a:t>Hanói (3, A, C, B)</a:t>
            </a:r>
          </a:p>
        </p:txBody>
      </p:sp>
    </p:spTree>
    <p:extLst>
      <p:ext uri="{BB962C8B-B14F-4D97-AF65-F5344CB8AC3E}">
        <p14:creationId xmlns:p14="http://schemas.microsoft.com/office/powerpoint/2010/main" val="39074923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Pensando na solução 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ilindro 9"/>
          <p:cNvSpPr/>
          <p:nvPr/>
        </p:nvSpPr>
        <p:spPr>
          <a:xfrm>
            <a:off x="1861728" y="5125951"/>
            <a:ext cx="1615404" cy="288032"/>
          </a:xfrm>
          <a:prstGeom prst="can">
            <a:avLst/>
          </a:prstGeom>
          <a:solidFill>
            <a:schemeClr val="bg1"/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2036972" y="4877399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280760" y="4631881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ilindro 20"/>
          <p:cNvSpPr/>
          <p:nvPr/>
        </p:nvSpPr>
        <p:spPr>
          <a:xfrm>
            <a:off x="5735412" y="5127696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Título 1"/>
          <p:cNvSpPr txBox="1">
            <a:spLocks/>
          </p:cNvSpPr>
          <p:nvPr/>
        </p:nvSpPr>
        <p:spPr>
          <a:xfrm>
            <a:off x="5724128" y="2175520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>
                <a:latin typeface="+mn-lt"/>
                <a:ea typeface="+mn-ea"/>
                <a:cs typeface="+mn-cs"/>
              </a:rPr>
              <a:t>Hanói (3, A, C, B)</a:t>
            </a:r>
          </a:p>
        </p:txBody>
      </p:sp>
    </p:spTree>
    <p:extLst>
      <p:ext uri="{BB962C8B-B14F-4D97-AF65-F5344CB8AC3E}">
        <p14:creationId xmlns:p14="http://schemas.microsoft.com/office/powerpoint/2010/main" val="353894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Pensando na solução 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ilindro 9"/>
          <p:cNvSpPr/>
          <p:nvPr/>
        </p:nvSpPr>
        <p:spPr>
          <a:xfrm>
            <a:off x="1861728" y="5125951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2036972" y="4877399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280760" y="4631881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Título 1"/>
          <p:cNvSpPr txBox="1">
            <a:spLocks/>
          </p:cNvSpPr>
          <p:nvPr/>
        </p:nvSpPr>
        <p:spPr>
          <a:xfrm>
            <a:off x="5724128" y="2175520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>
                <a:latin typeface="+mn-lt"/>
                <a:ea typeface="+mn-ea"/>
                <a:cs typeface="+mn-cs"/>
              </a:rPr>
              <a:t>Hanói (3, A, C, B)</a:t>
            </a:r>
          </a:p>
        </p:txBody>
      </p:sp>
    </p:spTree>
    <p:extLst>
      <p:ext uri="{BB962C8B-B14F-4D97-AF65-F5344CB8AC3E}">
        <p14:creationId xmlns:p14="http://schemas.microsoft.com/office/powerpoint/2010/main" val="32605582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Pensando na solução 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ilindro 9"/>
          <p:cNvSpPr/>
          <p:nvPr/>
        </p:nvSpPr>
        <p:spPr>
          <a:xfrm>
            <a:off x="1861728" y="5125951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2036972" y="4877399"/>
            <a:ext cx="1296144" cy="288033"/>
          </a:xfrm>
          <a:prstGeom prst="can">
            <a:avLst/>
          </a:prstGeom>
          <a:solidFill>
            <a:schemeClr val="bg1"/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280760" y="4631881"/>
            <a:ext cx="786892" cy="273283"/>
          </a:xfrm>
          <a:prstGeom prst="can">
            <a:avLst/>
          </a:prstGeom>
          <a:solidFill>
            <a:schemeClr val="bg1"/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ilindro 18"/>
          <p:cNvSpPr/>
          <p:nvPr/>
        </p:nvSpPr>
        <p:spPr>
          <a:xfrm>
            <a:off x="3981188" y="5157191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ilindro 19"/>
          <p:cNvSpPr/>
          <p:nvPr/>
        </p:nvSpPr>
        <p:spPr>
          <a:xfrm>
            <a:off x="4224976" y="4911673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Título 1"/>
          <p:cNvSpPr txBox="1">
            <a:spLocks/>
          </p:cNvSpPr>
          <p:nvPr/>
        </p:nvSpPr>
        <p:spPr>
          <a:xfrm>
            <a:off x="5724128" y="2175520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>
                <a:latin typeface="+mn-lt"/>
                <a:ea typeface="+mn-ea"/>
                <a:cs typeface="+mn-cs"/>
              </a:rPr>
              <a:t>Hanói (3, A, C, B)</a:t>
            </a:r>
          </a:p>
        </p:txBody>
      </p:sp>
      <p:sp>
        <p:nvSpPr>
          <p:cNvPr id="50" name="Título 1"/>
          <p:cNvSpPr txBox="1">
            <a:spLocks/>
          </p:cNvSpPr>
          <p:nvPr/>
        </p:nvSpPr>
        <p:spPr>
          <a:xfrm>
            <a:off x="3968172" y="4509120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500" i="1" dirty="0">
                <a:latin typeface="+mn-lt"/>
                <a:ea typeface="+mn-ea"/>
                <a:cs typeface="+mn-cs"/>
              </a:rPr>
              <a:t>Hanói (2, A, B, C);</a:t>
            </a:r>
          </a:p>
        </p:txBody>
      </p:sp>
    </p:spTree>
    <p:extLst>
      <p:ext uri="{BB962C8B-B14F-4D97-AF65-F5344CB8AC3E}">
        <p14:creationId xmlns:p14="http://schemas.microsoft.com/office/powerpoint/2010/main" val="889010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Pensando na solução 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Cilindro 18"/>
          <p:cNvSpPr/>
          <p:nvPr/>
        </p:nvSpPr>
        <p:spPr>
          <a:xfrm>
            <a:off x="3981188" y="5157191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ilindro 19"/>
          <p:cNvSpPr/>
          <p:nvPr/>
        </p:nvSpPr>
        <p:spPr>
          <a:xfrm>
            <a:off x="4224976" y="4911673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ilindro 20"/>
          <p:cNvSpPr/>
          <p:nvPr/>
        </p:nvSpPr>
        <p:spPr>
          <a:xfrm>
            <a:off x="5735412" y="5127696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ítulo 1"/>
          <p:cNvSpPr txBox="1">
            <a:spLocks/>
          </p:cNvSpPr>
          <p:nvPr/>
        </p:nvSpPr>
        <p:spPr>
          <a:xfrm>
            <a:off x="5724128" y="2175520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>
                <a:latin typeface="+mn-lt"/>
                <a:ea typeface="+mn-ea"/>
                <a:cs typeface="+mn-cs"/>
              </a:rPr>
              <a:t>Hanói (3, A, C, B)</a:t>
            </a:r>
          </a:p>
        </p:txBody>
      </p:sp>
      <p:sp>
        <p:nvSpPr>
          <p:cNvPr id="25" name="Título 1"/>
          <p:cNvSpPr txBox="1">
            <a:spLocks/>
          </p:cNvSpPr>
          <p:nvPr/>
        </p:nvSpPr>
        <p:spPr>
          <a:xfrm>
            <a:off x="6068183" y="4990263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500" i="1" dirty="0">
                <a:latin typeface="+mn-lt"/>
                <a:ea typeface="+mn-ea"/>
                <a:cs typeface="+mn-cs"/>
              </a:rPr>
              <a:t>A </a:t>
            </a:r>
            <a:r>
              <a:rPr lang="pt-BR" sz="1500" dirty="0"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500" i="1" dirty="0">
                <a:latin typeface="+mn-lt"/>
                <a:ea typeface="+mn-ea"/>
                <a:cs typeface="+mn-cs"/>
                <a:sym typeface="Wingdings" pitchFamily="2" charset="2"/>
              </a:rPr>
              <a:t> </a:t>
            </a:r>
            <a:r>
              <a:rPr lang="pt-BR" sz="1500" i="1" dirty="0">
                <a:latin typeface="+mn-lt"/>
                <a:ea typeface="+mn-ea"/>
                <a:cs typeface="+mn-cs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790251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475656" y="2708920"/>
            <a:ext cx="6192689" cy="302433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Pensando na solução 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72240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Cilindro 18"/>
          <p:cNvSpPr/>
          <p:nvPr/>
        </p:nvSpPr>
        <p:spPr>
          <a:xfrm>
            <a:off x="3981188" y="5157191"/>
            <a:ext cx="1296144" cy="288033"/>
          </a:xfrm>
          <a:prstGeom prst="can">
            <a:avLst/>
          </a:prstGeom>
          <a:solidFill>
            <a:schemeClr val="bg1"/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ilindro 19"/>
          <p:cNvSpPr/>
          <p:nvPr/>
        </p:nvSpPr>
        <p:spPr>
          <a:xfrm>
            <a:off x="4224976" y="4911673"/>
            <a:ext cx="786892" cy="273283"/>
          </a:xfrm>
          <a:prstGeom prst="can">
            <a:avLst/>
          </a:prstGeom>
          <a:solidFill>
            <a:schemeClr val="bg1"/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ilindro 20"/>
          <p:cNvSpPr/>
          <p:nvPr/>
        </p:nvSpPr>
        <p:spPr>
          <a:xfrm>
            <a:off x="5735412" y="5127696"/>
            <a:ext cx="1615404" cy="28803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ilindro 22"/>
          <p:cNvSpPr/>
          <p:nvPr/>
        </p:nvSpPr>
        <p:spPr>
          <a:xfrm>
            <a:off x="5910656" y="4879144"/>
            <a:ext cx="1296144" cy="288033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ilindro 24"/>
          <p:cNvSpPr/>
          <p:nvPr/>
        </p:nvSpPr>
        <p:spPr>
          <a:xfrm>
            <a:off x="6154444" y="4633626"/>
            <a:ext cx="786892" cy="273283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Título 1"/>
          <p:cNvSpPr txBox="1">
            <a:spLocks/>
          </p:cNvSpPr>
          <p:nvPr/>
        </p:nvSpPr>
        <p:spPr>
          <a:xfrm>
            <a:off x="6300192" y="4437112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500" i="1" dirty="0">
                <a:latin typeface="+mn-lt"/>
                <a:ea typeface="+mn-ea"/>
                <a:cs typeface="+mn-cs"/>
              </a:rPr>
              <a:t>Hanói (2, B, C, A);</a:t>
            </a:r>
          </a:p>
        </p:txBody>
      </p:sp>
      <p:sp>
        <p:nvSpPr>
          <p:cNvPr id="22" name="Título 1"/>
          <p:cNvSpPr txBox="1">
            <a:spLocks/>
          </p:cNvSpPr>
          <p:nvPr/>
        </p:nvSpPr>
        <p:spPr>
          <a:xfrm>
            <a:off x="5724128" y="2175520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>
                <a:latin typeface="+mn-lt"/>
                <a:ea typeface="+mn-ea"/>
                <a:cs typeface="+mn-cs"/>
              </a:rPr>
              <a:t>Hanói (3, A, C, B)</a:t>
            </a:r>
          </a:p>
        </p:txBody>
      </p:sp>
    </p:spTree>
    <p:extLst>
      <p:ext uri="{BB962C8B-B14F-4D97-AF65-F5344CB8AC3E}">
        <p14:creationId xmlns:p14="http://schemas.microsoft.com/office/powerpoint/2010/main" val="3239487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Resumindo...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" name="Grupo 6"/>
          <p:cNvGrpSpPr/>
          <p:nvPr/>
        </p:nvGrpSpPr>
        <p:grpSpPr>
          <a:xfrm>
            <a:off x="467544" y="3133792"/>
            <a:ext cx="4998090" cy="252745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10" name="Cilindro 9"/>
          <p:cNvSpPr/>
          <p:nvPr/>
        </p:nvSpPr>
        <p:spPr>
          <a:xfrm>
            <a:off x="779141" y="5153720"/>
            <a:ext cx="1303785" cy="24071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920579" y="4946003"/>
            <a:ext cx="1046112" cy="240711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1117340" y="4740822"/>
            <a:ext cx="635097" cy="228384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Título 1"/>
          <p:cNvSpPr txBox="1">
            <a:spLocks/>
          </p:cNvSpPr>
          <p:nvPr/>
        </p:nvSpPr>
        <p:spPr>
          <a:xfrm>
            <a:off x="5004048" y="2234511"/>
            <a:ext cx="4576701" cy="3214929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600" i="1" dirty="0">
                <a:latin typeface="+mn-lt"/>
                <a:ea typeface="+mn-ea"/>
                <a:cs typeface="+mn-cs"/>
              </a:rPr>
              <a:t>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void</a:t>
            </a:r>
            <a:r>
              <a:rPr lang="pt-BR" sz="1600" i="1" dirty="0">
                <a:latin typeface="+mn-lt"/>
                <a:ea typeface="+mn-ea"/>
                <a:cs typeface="+mn-cs"/>
              </a:rPr>
              <a:t>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Hanoi</a:t>
            </a:r>
            <a:r>
              <a:rPr lang="pt-BR" sz="1600" i="1" dirty="0">
                <a:latin typeface="+mn-lt"/>
                <a:ea typeface="+mn-ea"/>
                <a:cs typeface="+mn-cs"/>
              </a:rPr>
              <a:t> (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int</a:t>
            </a:r>
            <a:r>
              <a:rPr lang="pt-BR" sz="1600" i="1" dirty="0">
                <a:latin typeface="+mn-lt"/>
                <a:ea typeface="+mn-ea"/>
                <a:cs typeface="+mn-cs"/>
              </a:rPr>
              <a:t> n, char O, char D, char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aux</a:t>
            </a:r>
            <a:r>
              <a:rPr lang="pt-BR" sz="1600" i="1" dirty="0">
                <a:latin typeface="+mn-lt"/>
                <a:ea typeface="+mn-ea"/>
                <a:cs typeface="+mn-cs"/>
              </a:rPr>
              <a:t>)</a:t>
            </a:r>
          </a:p>
          <a:p>
            <a:r>
              <a:rPr lang="pt-BR" sz="1600" i="1" dirty="0">
                <a:latin typeface="+mn-lt"/>
                <a:ea typeface="+mn-ea"/>
                <a:cs typeface="+mn-cs"/>
              </a:rPr>
              <a:t>  {</a:t>
            </a: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r>
              <a:rPr lang="pt-BR" sz="1600" i="1" dirty="0">
                <a:latin typeface="+mn-lt"/>
                <a:ea typeface="+mn-ea"/>
                <a:cs typeface="+mn-cs"/>
              </a:rPr>
              <a:t>  }</a:t>
            </a:r>
          </a:p>
        </p:txBody>
      </p:sp>
      <p:sp>
        <p:nvSpPr>
          <p:cNvPr id="29" name="Título 1"/>
          <p:cNvSpPr txBox="1">
            <a:spLocks/>
          </p:cNvSpPr>
          <p:nvPr/>
        </p:nvSpPr>
        <p:spPr>
          <a:xfrm>
            <a:off x="5148064" y="1340768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Hanoi</a:t>
            </a:r>
            <a:r>
              <a:rPr lang="pt-BR" sz="2000" i="1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 (3, ‘A’, ‘C’, ‘B’);</a:t>
            </a:r>
          </a:p>
        </p:txBody>
      </p:sp>
      <p:cxnSp>
        <p:nvCxnSpPr>
          <p:cNvPr id="13" name="Conector de seta reta 12"/>
          <p:cNvCxnSpPr/>
          <p:nvPr/>
        </p:nvCxnSpPr>
        <p:spPr>
          <a:xfrm flipH="1">
            <a:off x="6516216" y="1859420"/>
            <a:ext cx="36004" cy="489460"/>
          </a:xfrm>
          <a:prstGeom prst="straightConnector1">
            <a:avLst/>
          </a:prstGeom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de seta reta 29"/>
          <p:cNvCxnSpPr/>
          <p:nvPr/>
        </p:nvCxnSpPr>
        <p:spPr>
          <a:xfrm>
            <a:off x="6948264" y="1859420"/>
            <a:ext cx="144016" cy="474712"/>
          </a:xfrm>
          <a:prstGeom prst="straightConnector1">
            <a:avLst/>
          </a:prstGeom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de seta reta 30"/>
          <p:cNvCxnSpPr/>
          <p:nvPr/>
        </p:nvCxnSpPr>
        <p:spPr>
          <a:xfrm>
            <a:off x="7308304" y="1859420"/>
            <a:ext cx="360040" cy="474712"/>
          </a:xfrm>
          <a:prstGeom prst="straightConnector1">
            <a:avLst/>
          </a:prstGeom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/>
          <p:cNvCxnSpPr/>
          <p:nvPr/>
        </p:nvCxnSpPr>
        <p:spPr>
          <a:xfrm>
            <a:off x="7668344" y="1859420"/>
            <a:ext cx="798028" cy="474712"/>
          </a:xfrm>
          <a:prstGeom prst="straightConnector1">
            <a:avLst/>
          </a:prstGeom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67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Resumindo...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" name="Grupo 6"/>
          <p:cNvGrpSpPr/>
          <p:nvPr/>
        </p:nvGrpSpPr>
        <p:grpSpPr>
          <a:xfrm>
            <a:off x="467544" y="3133792"/>
            <a:ext cx="4998090" cy="252745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10" name="Cilindro 9"/>
          <p:cNvSpPr/>
          <p:nvPr/>
        </p:nvSpPr>
        <p:spPr>
          <a:xfrm>
            <a:off x="779141" y="5153720"/>
            <a:ext cx="1303785" cy="24071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2517776" y="5161097"/>
            <a:ext cx="1046112" cy="240711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714537" y="4955916"/>
            <a:ext cx="635097" cy="228384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Título 1"/>
          <p:cNvSpPr txBox="1">
            <a:spLocks/>
          </p:cNvSpPr>
          <p:nvPr/>
        </p:nvSpPr>
        <p:spPr>
          <a:xfrm>
            <a:off x="5004048" y="2234511"/>
            <a:ext cx="4576701" cy="3214929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600" i="1" dirty="0">
                <a:latin typeface="+mn-lt"/>
                <a:ea typeface="+mn-ea"/>
                <a:cs typeface="+mn-cs"/>
              </a:rPr>
              <a:t>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void</a:t>
            </a:r>
            <a:r>
              <a:rPr lang="pt-BR" sz="1600" i="1" dirty="0">
                <a:latin typeface="+mn-lt"/>
                <a:ea typeface="+mn-ea"/>
                <a:cs typeface="+mn-cs"/>
              </a:rPr>
              <a:t>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Hanoi</a:t>
            </a:r>
            <a:r>
              <a:rPr lang="pt-BR" sz="1600" i="1" dirty="0">
                <a:latin typeface="+mn-lt"/>
                <a:ea typeface="+mn-ea"/>
                <a:cs typeface="+mn-cs"/>
              </a:rPr>
              <a:t> (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int</a:t>
            </a:r>
            <a:r>
              <a:rPr lang="pt-BR" sz="1600" i="1" dirty="0">
                <a:latin typeface="+mn-lt"/>
                <a:ea typeface="+mn-ea"/>
                <a:cs typeface="+mn-cs"/>
              </a:rPr>
              <a:t> n, char O, char D, char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aux</a:t>
            </a:r>
            <a:r>
              <a:rPr lang="pt-BR" sz="1600" i="1" dirty="0">
                <a:latin typeface="+mn-lt"/>
                <a:ea typeface="+mn-ea"/>
                <a:cs typeface="+mn-cs"/>
              </a:rPr>
              <a:t>)</a:t>
            </a:r>
          </a:p>
          <a:p>
            <a:r>
              <a:rPr lang="pt-BR" sz="1600" i="1" dirty="0">
                <a:latin typeface="+mn-lt"/>
                <a:ea typeface="+mn-ea"/>
                <a:cs typeface="+mn-cs"/>
              </a:rPr>
              <a:t>  {</a:t>
            </a: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r>
              <a:rPr lang="pt-BR" sz="1600" i="1" dirty="0">
                <a:latin typeface="+mn-lt"/>
                <a:ea typeface="+mn-ea"/>
                <a:cs typeface="+mn-cs"/>
              </a:rPr>
              <a:t>  }</a:t>
            </a:r>
          </a:p>
        </p:txBody>
      </p:sp>
      <p:sp>
        <p:nvSpPr>
          <p:cNvPr id="29" name="Título 1"/>
          <p:cNvSpPr txBox="1">
            <a:spLocks/>
          </p:cNvSpPr>
          <p:nvPr/>
        </p:nvSpPr>
        <p:spPr>
          <a:xfrm>
            <a:off x="5148064" y="1340768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Hanoi</a:t>
            </a:r>
            <a:r>
              <a:rPr lang="pt-BR" sz="2000" i="1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 (3, ‘A’, ‘C’, ‘B’);</a:t>
            </a:r>
          </a:p>
        </p:txBody>
      </p:sp>
      <p:sp>
        <p:nvSpPr>
          <p:cNvPr id="23" name="Título 1"/>
          <p:cNvSpPr txBox="1">
            <a:spLocks/>
          </p:cNvSpPr>
          <p:nvPr/>
        </p:nvSpPr>
        <p:spPr>
          <a:xfrm>
            <a:off x="6012160" y="3349579"/>
            <a:ext cx="4576701" cy="511469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600" i="1" dirty="0" err="1">
                <a:latin typeface="+mn-lt"/>
                <a:ea typeface="+mn-ea"/>
                <a:cs typeface="+mn-cs"/>
              </a:rPr>
              <a:t>Hanoi</a:t>
            </a:r>
            <a:r>
              <a:rPr lang="pt-BR" sz="1600" i="1" dirty="0">
                <a:latin typeface="+mn-lt"/>
                <a:ea typeface="+mn-ea"/>
                <a:cs typeface="+mn-cs"/>
              </a:rPr>
              <a:t> (n-1, O,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aux</a:t>
            </a:r>
            <a:r>
              <a:rPr lang="pt-BR" sz="1600" i="1" dirty="0">
                <a:latin typeface="+mn-lt"/>
                <a:ea typeface="+mn-ea"/>
                <a:cs typeface="+mn-cs"/>
              </a:rPr>
              <a:t>, D);</a:t>
            </a:r>
          </a:p>
        </p:txBody>
      </p:sp>
    </p:spTree>
    <p:extLst>
      <p:ext uri="{BB962C8B-B14F-4D97-AF65-F5344CB8AC3E}">
        <p14:creationId xmlns:p14="http://schemas.microsoft.com/office/powerpoint/2010/main" val="37057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Resumindo...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" name="Grupo 6"/>
          <p:cNvGrpSpPr/>
          <p:nvPr/>
        </p:nvGrpSpPr>
        <p:grpSpPr>
          <a:xfrm>
            <a:off x="467544" y="3133792"/>
            <a:ext cx="4998090" cy="252745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10" name="Cilindro 9"/>
          <p:cNvSpPr/>
          <p:nvPr/>
        </p:nvSpPr>
        <p:spPr>
          <a:xfrm>
            <a:off x="3916287" y="5153720"/>
            <a:ext cx="1303785" cy="24071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2517776" y="5161097"/>
            <a:ext cx="1046112" cy="240711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2714537" y="4955916"/>
            <a:ext cx="635097" cy="228384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Título 1"/>
          <p:cNvSpPr txBox="1">
            <a:spLocks/>
          </p:cNvSpPr>
          <p:nvPr/>
        </p:nvSpPr>
        <p:spPr>
          <a:xfrm>
            <a:off x="5004048" y="2234511"/>
            <a:ext cx="4576701" cy="3214929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600" i="1" dirty="0">
                <a:latin typeface="+mn-lt"/>
                <a:ea typeface="+mn-ea"/>
                <a:cs typeface="+mn-cs"/>
              </a:rPr>
              <a:t>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void</a:t>
            </a:r>
            <a:r>
              <a:rPr lang="pt-BR" sz="1600" i="1" dirty="0">
                <a:latin typeface="+mn-lt"/>
                <a:ea typeface="+mn-ea"/>
                <a:cs typeface="+mn-cs"/>
              </a:rPr>
              <a:t>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Hanoi</a:t>
            </a:r>
            <a:r>
              <a:rPr lang="pt-BR" sz="1600" i="1" dirty="0">
                <a:latin typeface="+mn-lt"/>
                <a:ea typeface="+mn-ea"/>
                <a:cs typeface="+mn-cs"/>
              </a:rPr>
              <a:t> (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int</a:t>
            </a:r>
            <a:r>
              <a:rPr lang="pt-BR" sz="1600" i="1" dirty="0">
                <a:latin typeface="+mn-lt"/>
                <a:ea typeface="+mn-ea"/>
                <a:cs typeface="+mn-cs"/>
              </a:rPr>
              <a:t> n, char O, char D, char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aux</a:t>
            </a:r>
            <a:r>
              <a:rPr lang="pt-BR" sz="1600" i="1" dirty="0">
                <a:latin typeface="+mn-lt"/>
                <a:ea typeface="+mn-ea"/>
                <a:cs typeface="+mn-cs"/>
              </a:rPr>
              <a:t>)</a:t>
            </a:r>
          </a:p>
          <a:p>
            <a:r>
              <a:rPr lang="pt-BR" sz="1600" i="1" dirty="0">
                <a:latin typeface="+mn-lt"/>
                <a:ea typeface="+mn-ea"/>
                <a:cs typeface="+mn-cs"/>
              </a:rPr>
              <a:t>  {</a:t>
            </a: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r>
              <a:rPr lang="pt-BR" sz="1600" i="1" dirty="0">
                <a:latin typeface="+mn-lt"/>
                <a:ea typeface="+mn-ea"/>
                <a:cs typeface="+mn-cs"/>
              </a:rPr>
              <a:t>  }</a:t>
            </a:r>
          </a:p>
        </p:txBody>
      </p:sp>
      <p:sp>
        <p:nvSpPr>
          <p:cNvPr id="29" name="Título 1"/>
          <p:cNvSpPr txBox="1">
            <a:spLocks/>
          </p:cNvSpPr>
          <p:nvPr/>
        </p:nvSpPr>
        <p:spPr>
          <a:xfrm>
            <a:off x="5148064" y="1340768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Hanoi</a:t>
            </a:r>
            <a:r>
              <a:rPr lang="pt-BR" sz="2000" i="1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 (3, ‘A’, ‘C’, ‘B’);</a:t>
            </a:r>
          </a:p>
        </p:txBody>
      </p:sp>
      <p:sp>
        <p:nvSpPr>
          <p:cNvPr id="23" name="Título 1"/>
          <p:cNvSpPr txBox="1">
            <a:spLocks/>
          </p:cNvSpPr>
          <p:nvPr/>
        </p:nvSpPr>
        <p:spPr>
          <a:xfrm>
            <a:off x="6012160" y="3349579"/>
            <a:ext cx="4576701" cy="511469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600" i="1" dirty="0" err="1">
                <a:latin typeface="+mn-lt"/>
                <a:ea typeface="+mn-ea"/>
                <a:cs typeface="+mn-cs"/>
              </a:rPr>
              <a:t>Hanoi</a:t>
            </a:r>
            <a:r>
              <a:rPr lang="pt-BR" sz="1600" i="1" dirty="0">
                <a:latin typeface="+mn-lt"/>
                <a:ea typeface="+mn-ea"/>
                <a:cs typeface="+mn-cs"/>
              </a:rPr>
              <a:t> (n-1, O,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aux</a:t>
            </a:r>
            <a:r>
              <a:rPr lang="pt-BR" sz="1600" i="1" dirty="0">
                <a:latin typeface="+mn-lt"/>
                <a:ea typeface="+mn-ea"/>
                <a:cs typeface="+mn-cs"/>
              </a:rPr>
              <a:t>, D);</a:t>
            </a:r>
          </a:p>
        </p:txBody>
      </p:sp>
      <p:sp>
        <p:nvSpPr>
          <p:cNvPr id="20" name="Título 1"/>
          <p:cNvSpPr txBox="1">
            <a:spLocks/>
          </p:cNvSpPr>
          <p:nvPr/>
        </p:nvSpPr>
        <p:spPr>
          <a:xfrm>
            <a:off x="6012160" y="3781627"/>
            <a:ext cx="4576701" cy="511469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600" i="1" dirty="0" err="1">
                <a:latin typeface="+mn-lt"/>
                <a:ea typeface="+mn-ea"/>
                <a:cs typeface="+mn-cs"/>
              </a:rPr>
              <a:t>printf</a:t>
            </a:r>
            <a:r>
              <a:rPr lang="pt-BR" sz="1600" i="1" dirty="0">
                <a:latin typeface="+mn-lt"/>
                <a:ea typeface="+mn-ea"/>
                <a:cs typeface="+mn-cs"/>
              </a:rPr>
              <a:t>  (“%c  -&gt;  %c\n”, O, D);</a:t>
            </a:r>
          </a:p>
        </p:txBody>
      </p:sp>
    </p:spTree>
    <p:extLst>
      <p:ext uri="{BB962C8B-B14F-4D97-AF65-F5344CB8AC3E}">
        <p14:creationId xmlns:p14="http://schemas.microsoft.com/office/powerpoint/2010/main" val="3653996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Resumindo...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249424"/>
            <a:ext cx="7859216" cy="4325112"/>
          </a:xfrm>
        </p:spPr>
        <p:txBody>
          <a:bodyPr>
            <a:normAutofit/>
          </a:bodyPr>
          <a:lstStyle/>
          <a:p>
            <a:pPr lvl="1" algn="just"/>
            <a:endParaRPr lang="pt-BR" sz="2000" dirty="0">
              <a:solidFill>
                <a:schemeClr val="tx2"/>
              </a:solidFill>
            </a:endParaRPr>
          </a:p>
          <a:p>
            <a:pPr lvl="1" algn="just"/>
            <a:endParaRPr lang="pt-BR" sz="2000" i="1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" name="Grupo 6"/>
          <p:cNvGrpSpPr/>
          <p:nvPr/>
        </p:nvGrpSpPr>
        <p:grpSpPr>
          <a:xfrm>
            <a:off x="467544" y="3133792"/>
            <a:ext cx="4998090" cy="2527456"/>
            <a:chOff x="1475656" y="2708920"/>
            <a:chExt cx="6192689" cy="3024336"/>
          </a:xfrm>
        </p:grpSpPr>
        <p:grpSp>
          <p:nvGrpSpPr>
            <p:cNvPr id="26" name="Grupo 25"/>
            <p:cNvGrpSpPr/>
            <p:nvPr/>
          </p:nvGrpSpPr>
          <p:grpSpPr>
            <a:xfrm>
              <a:off x="1475656" y="3356992"/>
              <a:ext cx="6192689" cy="2376264"/>
              <a:chOff x="1475656" y="2924944"/>
              <a:chExt cx="6192689" cy="2376264"/>
            </a:xfrm>
          </p:grpSpPr>
          <p:sp>
            <p:nvSpPr>
              <p:cNvPr id="11" name="Cilindro 10"/>
              <p:cNvSpPr/>
              <p:nvPr/>
            </p:nvSpPr>
            <p:spPr>
              <a:xfrm>
                <a:off x="2570524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Cilindro 11"/>
              <p:cNvSpPr/>
              <p:nvPr/>
            </p:nvSpPr>
            <p:spPr>
              <a:xfrm>
                <a:off x="4499992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ilindro 13"/>
              <p:cNvSpPr/>
              <p:nvPr/>
            </p:nvSpPr>
            <p:spPr>
              <a:xfrm>
                <a:off x="6429460" y="2924944"/>
                <a:ext cx="216024" cy="2340260"/>
              </a:xfrm>
              <a:prstGeom prst="ca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Cubo 8"/>
              <p:cNvSpPr/>
              <p:nvPr/>
            </p:nvSpPr>
            <p:spPr>
              <a:xfrm>
                <a:off x="1475656" y="4977172"/>
                <a:ext cx="6192689" cy="324036"/>
              </a:xfrm>
              <a:prstGeom prst="cub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" name="CaixaDeTexto 3"/>
            <p:cNvSpPr txBox="1"/>
            <p:nvPr/>
          </p:nvSpPr>
          <p:spPr>
            <a:xfrm>
              <a:off x="2258622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A</a:t>
              </a: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41789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B</a:t>
              </a: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6110168" y="2708920"/>
              <a:ext cx="839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/>
                <a:t>C</a:t>
              </a:r>
            </a:p>
          </p:txBody>
        </p:sp>
      </p:grpSp>
      <p:sp>
        <p:nvSpPr>
          <p:cNvPr id="10" name="Cilindro 9"/>
          <p:cNvSpPr/>
          <p:nvPr/>
        </p:nvSpPr>
        <p:spPr>
          <a:xfrm>
            <a:off x="3916287" y="5153720"/>
            <a:ext cx="1303785" cy="24071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ilindro 17"/>
          <p:cNvSpPr/>
          <p:nvPr/>
        </p:nvSpPr>
        <p:spPr>
          <a:xfrm>
            <a:off x="4067944" y="4917309"/>
            <a:ext cx="1046112" cy="240711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ilindro 21"/>
          <p:cNvSpPr/>
          <p:nvPr/>
        </p:nvSpPr>
        <p:spPr>
          <a:xfrm>
            <a:off x="4264705" y="4712128"/>
            <a:ext cx="635097" cy="228384"/>
          </a:xfrm>
          <a:prstGeom prst="can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Título 1"/>
          <p:cNvSpPr txBox="1">
            <a:spLocks/>
          </p:cNvSpPr>
          <p:nvPr/>
        </p:nvSpPr>
        <p:spPr>
          <a:xfrm>
            <a:off x="5004048" y="2234511"/>
            <a:ext cx="4576701" cy="3214929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600" i="1" dirty="0">
                <a:latin typeface="+mn-lt"/>
                <a:ea typeface="+mn-ea"/>
                <a:cs typeface="+mn-cs"/>
              </a:rPr>
              <a:t>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void</a:t>
            </a:r>
            <a:r>
              <a:rPr lang="pt-BR" sz="1600" i="1" dirty="0">
                <a:latin typeface="+mn-lt"/>
                <a:ea typeface="+mn-ea"/>
                <a:cs typeface="+mn-cs"/>
              </a:rPr>
              <a:t>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Hanoi</a:t>
            </a:r>
            <a:r>
              <a:rPr lang="pt-BR" sz="1600" i="1" dirty="0">
                <a:latin typeface="+mn-lt"/>
                <a:ea typeface="+mn-ea"/>
                <a:cs typeface="+mn-cs"/>
              </a:rPr>
              <a:t> (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int</a:t>
            </a:r>
            <a:r>
              <a:rPr lang="pt-BR" sz="1600" i="1" dirty="0">
                <a:latin typeface="+mn-lt"/>
                <a:ea typeface="+mn-ea"/>
                <a:cs typeface="+mn-cs"/>
              </a:rPr>
              <a:t> n, char O, char D, char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aux</a:t>
            </a:r>
            <a:r>
              <a:rPr lang="pt-BR" sz="1600" i="1" dirty="0">
                <a:latin typeface="+mn-lt"/>
                <a:ea typeface="+mn-ea"/>
                <a:cs typeface="+mn-cs"/>
              </a:rPr>
              <a:t>)</a:t>
            </a:r>
          </a:p>
          <a:p>
            <a:r>
              <a:rPr lang="pt-BR" sz="1600" i="1" dirty="0">
                <a:latin typeface="+mn-lt"/>
                <a:ea typeface="+mn-ea"/>
                <a:cs typeface="+mn-cs"/>
              </a:rPr>
              <a:t>  {</a:t>
            </a: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endParaRPr lang="pt-BR" sz="1600" i="1" dirty="0">
              <a:latin typeface="+mn-lt"/>
              <a:ea typeface="+mn-ea"/>
              <a:cs typeface="+mn-cs"/>
            </a:endParaRPr>
          </a:p>
          <a:p>
            <a:r>
              <a:rPr lang="pt-BR" sz="1600" i="1" dirty="0">
                <a:latin typeface="+mn-lt"/>
                <a:ea typeface="+mn-ea"/>
                <a:cs typeface="+mn-cs"/>
              </a:rPr>
              <a:t>  }</a:t>
            </a:r>
          </a:p>
        </p:txBody>
      </p:sp>
      <p:sp>
        <p:nvSpPr>
          <p:cNvPr id="29" name="Título 1"/>
          <p:cNvSpPr txBox="1">
            <a:spLocks/>
          </p:cNvSpPr>
          <p:nvPr/>
        </p:nvSpPr>
        <p:spPr>
          <a:xfrm>
            <a:off x="5148064" y="1340768"/>
            <a:ext cx="3318308" cy="533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000" i="1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Hanoi</a:t>
            </a:r>
            <a:r>
              <a:rPr lang="pt-BR" sz="2000" i="1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 (3, ‘A’, ‘C’, ‘B’);</a:t>
            </a:r>
          </a:p>
        </p:txBody>
      </p:sp>
      <p:sp>
        <p:nvSpPr>
          <p:cNvPr id="23" name="Título 1"/>
          <p:cNvSpPr txBox="1">
            <a:spLocks/>
          </p:cNvSpPr>
          <p:nvPr/>
        </p:nvSpPr>
        <p:spPr>
          <a:xfrm>
            <a:off x="6012160" y="3349579"/>
            <a:ext cx="4576701" cy="511469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600" i="1" dirty="0" err="1">
                <a:latin typeface="+mn-lt"/>
                <a:ea typeface="+mn-ea"/>
                <a:cs typeface="+mn-cs"/>
              </a:rPr>
              <a:t>Hanoi</a:t>
            </a:r>
            <a:r>
              <a:rPr lang="pt-BR" sz="1600" i="1" dirty="0">
                <a:latin typeface="+mn-lt"/>
                <a:ea typeface="+mn-ea"/>
                <a:cs typeface="+mn-cs"/>
              </a:rPr>
              <a:t> (n-1, O,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aux</a:t>
            </a:r>
            <a:r>
              <a:rPr lang="pt-BR" sz="1600" i="1" dirty="0">
                <a:latin typeface="+mn-lt"/>
                <a:ea typeface="+mn-ea"/>
                <a:cs typeface="+mn-cs"/>
              </a:rPr>
              <a:t>, D);</a:t>
            </a:r>
          </a:p>
        </p:txBody>
      </p:sp>
      <p:sp>
        <p:nvSpPr>
          <p:cNvPr id="20" name="Título 1"/>
          <p:cNvSpPr txBox="1">
            <a:spLocks/>
          </p:cNvSpPr>
          <p:nvPr/>
        </p:nvSpPr>
        <p:spPr>
          <a:xfrm>
            <a:off x="6012160" y="3781627"/>
            <a:ext cx="4576701" cy="511469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600" i="1" dirty="0" err="1">
                <a:latin typeface="+mn-lt"/>
                <a:ea typeface="+mn-ea"/>
                <a:cs typeface="+mn-cs"/>
              </a:rPr>
              <a:t>printf</a:t>
            </a:r>
            <a:r>
              <a:rPr lang="pt-BR" sz="1600" i="1" dirty="0">
                <a:latin typeface="+mn-lt"/>
                <a:ea typeface="+mn-ea"/>
                <a:cs typeface="+mn-cs"/>
              </a:rPr>
              <a:t>  (“%c  -&gt;  %c\n”, O, D);</a:t>
            </a:r>
          </a:p>
        </p:txBody>
      </p:sp>
      <p:sp>
        <p:nvSpPr>
          <p:cNvPr id="21" name="Título 1"/>
          <p:cNvSpPr txBox="1">
            <a:spLocks/>
          </p:cNvSpPr>
          <p:nvPr/>
        </p:nvSpPr>
        <p:spPr>
          <a:xfrm>
            <a:off x="6012160" y="4213675"/>
            <a:ext cx="4576701" cy="511469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600" i="1" dirty="0" err="1">
                <a:latin typeface="+mn-lt"/>
                <a:ea typeface="+mn-ea"/>
                <a:cs typeface="+mn-cs"/>
              </a:rPr>
              <a:t>Hanoi</a:t>
            </a:r>
            <a:r>
              <a:rPr lang="pt-BR" sz="1600" i="1" dirty="0">
                <a:latin typeface="+mn-lt"/>
                <a:ea typeface="+mn-ea"/>
                <a:cs typeface="+mn-cs"/>
              </a:rPr>
              <a:t> (n-1, </a:t>
            </a:r>
            <a:r>
              <a:rPr lang="pt-BR" sz="1600" i="1" dirty="0" err="1">
                <a:latin typeface="+mn-lt"/>
                <a:ea typeface="+mn-ea"/>
                <a:cs typeface="+mn-cs"/>
              </a:rPr>
              <a:t>aux</a:t>
            </a:r>
            <a:r>
              <a:rPr lang="pt-BR" sz="1600" i="1" dirty="0">
                <a:latin typeface="+mn-lt"/>
                <a:ea typeface="+mn-ea"/>
                <a:cs typeface="+mn-cs"/>
              </a:rPr>
              <a:t>, D, O);</a:t>
            </a:r>
          </a:p>
        </p:txBody>
      </p:sp>
      <p:grpSp>
        <p:nvGrpSpPr>
          <p:cNvPr id="6" name="Grupo 5"/>
          <p:cNvGrpSpPr/>
          <p:nvPr/>
        </p:nvGrpSpPr>
        <p:grpSpPr>
          <a:xfrm>
            <a:off x="5652120" y="2962975"/>
            <a:ext cx="2135950" cy="2156186"/>
            <a:chOff x="5652120" y="2962975"/>
            <a:chExt cx="2135950" cy="2156186"/>
          </a:xfrm>
        </p:grpSpPr>
        <p:sp>
          <p:nvSpPr>
            <p:cNvPr id="25" name="Título 1"/>
            <p:cNvSpPr txBox="1">
              <a:spLocks/>
            </p:cNvSpPr>
            <p:nvPr/>
          </p:nvSpPr>
          <p:spPr>
            <a:xfrm>
              <a:off x="5652120" y="2962975"/>
              <a:ext cx="2135950" cy="538033"/>
            </a:xfrm>
            <a:prstGeom prst="rect">
              <a:avLst/>
            </a:prstGeom>
          </p:spPr>
          <p:txBody>
            <a:bodyPr vert="horz" anchor="ctr">
              <a:noAutofit/>
            </a:bodyPr>
            <a:lstStyle>
              <a:lvl1pPr algn="l" rtl="0" eaLnBrk="1" latinLnBrk="0" hangingPunct="1">
                <a:spcBef>
                  <a:spcPct val="0"/>
                </a:spcBef>
                <a:buNone/>
                <a:defRPr kumimoji="0" sz="4000" kern="1200">
                  <a:solidFill>
                    <a:schemeClr val="tx2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pt-BR" sz="1600" i="1" dirty="0" err="1">
                  <a:latin typeface="+mn-lt"/>
                  <a:ea typeface="+mn-ea"/>
                  <a:cs typeface="+mn-cs"/>
                </a:rPr>
                <a:t>if</a:t>
              </a:r>
              <a:r>
                <a:rPr lang="pt-BR" sz="1600" i="1" dirty="0">
                  <a:latin typeface="+mn-lt"/>
                  <a:ea typeface="+mn-ea"/>
                  <a:cs typeface="+mn-cs"/>
                </a:rPr>
                <a:t> (n &gt; 0)</a:t>
              </a:r>
            </a:p>
            <a:p>
              <a:r>
                <a:rPr lang="pt-BR" sz="1600" i="1" dirty="0">
                  <a:latin typeface="+mn-lt"/>
                  <a:ea typeface="+mn-ea"/>
                  <a:cs typeface="+mn-cs"/>
                </a:rPr>
                <a:t>{</a:t>
              </a:r>
            </a:p>
          </p:txBody>
        </p:sp>
        <p:sp>
          <p:nvSpPr>
            <p:cNvPr id="30" name="Título 1"/>
            <p:cNvSpPr txBox="1">
              <a:spLocks/>
            </p:cNvSpPr>
            <p:nvPr/>
          </p:nvSpPr>
          <p:spPr>
            <a:xfrm>
              <a:off x="5652120" y="4581128"/>
              <a:ext cx="2135950" cy="538033"/>
            </a:xfrm>
            <a:prstGeom prst="rect">
              <a:avLst/>
            </a:prstGeom>
          </p:spPr>
          <p:txBody>
            <a:bodyPr vert="horz" anchor="ctr">
              <a:noAutofit/>
            </a:bodyPr>
            <a:lstStyle>
              <a:lvl1pPr algn="l" rtl="0" eaLnBrk="1" latinLnBrk="0" hangingPunct="1">
                <a:spcBef>
                  <a:spcPct val="0"/>
                </a:spcBef>
                <a:buNone/>
                <a:defRPr kumimoji="0" sz="4000" kern="1200">
                  <a:solidFill>
                    <a:schemeClr val="tx2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pt-BR" sz="1600" i="1" dirty="0">
                  <a:latin typeface="+mn-lt"/>
                  <a:ea typeface="+mn-ea"/>
                  <a:cs typeface="+mn-cs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2465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64008">
              <a:spcBef>
                <a:spcPts val="300"/>
              </a:spcBef>
              <a:buClr>
                <a:schemeClr val="accent3"/>
              </a:buClr>
            </a:pPr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Elipse 10"/>
          <p:cNvSpPr/>
          <p:nvPr/>
        </p:nvSpPr>
        <p:spPr>
          <a:xfrm>
            <a:off x="1691680" y="2420888"/>
            <a:ext cx="5040560" cy="345638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400" i="1" dirty="0">
              <a:solidFill>
                <a:schemeClr val="bg1"/>
              </a:solidFill>
            </a:endParaRPr>
          </a:p>
          <a:p>
            <a:pPr algn="ctr"/>
            <a:endParaRPr lang="pt-BR" sz="1400" i="1" dirty="0">
              <a:solidFill>
                <a:schemeClr val="bg1"/>
              </a:solidFill>
            </a:endParaRPr>
          </a:p>
          <a:p>
            <a:pPr algn="ctr"/>
            <a:endParaRPr lang="pt-BR" sz="1400" i="1" dirty="0">
              <a:solidFill>
                <a:schemeClr val="bg1"/>
              </a:solidFill>
            </a:endParaRPr>
          </a:p>
          <a:p>
            <a:pPr algn="ctr"/>
            <a:endParaRPr lang="pt-BR" sz="1400" i="1" dirty="0">
              <a:solidFill>
                <a:schemeClr val="bg1"/>
              </a:solidFill>
            </a:endParaRPr>
          </a:p>
          <a:p>
            <a:pPr algn="ctr"/>
            <a:endParaRPr lang="pt-BR" sz="1400" i="1" dirty="0">
              <a:solidFill>
                <a:schemeClr val="bg1"/>
              </a:solidFill>
            </a:endParaRPr>
          </a:p>
          <a:p>
            <a:pPr algn="ctr"/>
            <a:endParaRPr lang="pt-BR" sz="1400" i="1" dirty="0">
              <a:solidFill>
                <a:schemeClr val="bg1"/>
              </a:solidFill>
            </a:endParaRPr>
          </a:p>
          <a:p>
            <a:pPr algn="ctr"/>
            <a:endParaRPr lang="pt-BR" sz="1400" i="1" dirty="0">
              <a:solidFill>
                <a:schemeClr val="bg1"/>
              </a:solidFill>
            </a:endParaRPr>
          </a:p>
          <a:p>
            <a:pPr algn="ctr"/>
            <a:endParaRPr lang="pt-BR" sz="1400" i="1" dirty="0">
              <a:solidFill>
                <a:schemeClr val="bg1"/>
              </a:solidFill>
            </a:endParaRPr>
          </a:p>
          <a:p>
            <a:pPr algn="ctr"/>
            <a:endParaRPr lang="pt-BR" sz="1400" i="1" dirty="0">
              <a:solidFill>
                <a:schemeClr val="bg1"/>
              </a:solidFill>
            </a:endParaRPr>
          </a:p>
          <a:p>
            <a:pPr algn="ctr"/>
            <a:endParaRPr lang="pt-BR" sz="1400" i="1" dirty="0">
              <a:solidFill>
                <a:schemeClr val="bg1"/>
              </a:solidFill>
            </a:endParaRPr>
          </a:p>
          <a:p>
            <a:pPr algn="ctr"/>
            <a:endParaRPr lang="pt-BR" sz="1400" i="1" dirty="0">
              <a:solidFill>
                <a:schemeClr val="bg1"/>
              </a:solidFill>
            </a:endParaRPr>
          </a:p>
          <a:p>
            <a:pPr algn="r"/>
            <a:r>
              <a:rPr lang="pt-BR" sz="1400" i="1" dirty="0">
                <a:solidFill>
                  <a:schemeClr val="bg1"/>
                </a:solidFill>
              </a:rPr>
              <a:t>i=5,</a:t>
            </a:r>
            <a:br>
              <a:rPr lang="pt-BR" sz="1400" i="1" dirty="0">
                <a:solidFill>
                  <a:schemeClr val="bg1"/>
                </a:solidFill>
              </a:rPr>
            </a:br>
            <a:r>
              <a:rPr lang="pt-BR" sz="1400" i="1" dirty="0" err="1">
                <a:solidFill>
                  <a:schemeClr val="bg1"/>
                </a:solidFill>
              </a:rPr>
              <a:t>fat</a:t>
            </a:r>
            <a:r>
              <a:rPr lang="pt-BR" sz="1400" i="1" dirty="0">
                <a:solidFill>
                  <a:schemeClr val="bg1"/>
                </a:solidFill>
              </a:rPr>
              <a:t> = 120</a:t>
            </a:r>
          </a:p>
          <a:p>
            <a:pPr algn="ctr"/>
            <a:endParaRPr lang="pt-BR" dirty="0"/>
          </a:p>
        </p:txBody>
      </p:sp>
      <p:sp>
        <p:nvSpPr>
          <p:cNvPr id="10" name="Elipse 9"/>
          <p:cNvSpPr/>
          <p:nvPr/>
        </p:nvSpPr>
        <p:spPr>
          <a:xfrm>
            <a:off x="1691679" y="2852936"/>
            <a:ext cx="4104457" cy="266429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b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  <a:t>i=4,</a:t>
            </a:r>
            <a:b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pt-BR" sz="1400" i="1" dirty="0" err="1">
                <a:solidFill>
                  <a:schemeClr val="accent1">
                    <a:lumMod val="75000"/>
                  </a:schemeClr>
                </a:solidFill>
              </a:rPr>
              <a:t>fat</a:t>
            </a:r>
            <a: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  <a:t> = 24</a:t>
            </a:r>
          </a:p>
          <a:p>
            <a:pPr algn="ctr"/>
            <a:endParaRPr lang="pt-BR" dirty="0"/>
          </a:p>
        </p:txBody>
      </p:sp>
      <p:sp>
        <p:nvSpPr>
          <p:cNvPr id="9" name="Elipse 8"/>
          <p:cNvSpPr/>
          <p:nvPr/>
        </p:nvSpPr>
        <p:spPr>
          <a:xfrm>
            <a:off x="1695985" y="3248980"/>
            <a:ext cx="3312368" cy="180020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  <a:t>   </a:t>
            </a:r>
          </a:p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  <a:t>i=3,</a:t>
            </a:r>
            <a:b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pt-BR" sz="1400" i="1" dirty="0" err="1">
                <a:solidFill>
                  <a:schemeClr val="accent1">
                    <a:lumMod val="75000"/>
                  </a:schemeClr>
                </a:solidFill>
              </a:rPr>
              <a:t>fat</a:t>
            </a:r>
            <a: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  <a:t> = 6</a:t>
            </a:r>
          </a:p>
          <a:p>
            <a:pPr algn="ctr"/>
            <a:endParaRPr lang="pt-BR" dirty="0"/>
          </a:p>
        </p:txBody>
      </p:sp>
      <p:sp>
        <p:nvSpPr>
          <p:cNvPr id="8" name="Elipse 7"/>
          <p:cNvSpPr/>
          <p:nvPr/>
        </p:nvSpPr>
        <p:spPr>
          <a:xfrm>
            <a:off x="1705472" y="3609020"/>
            <a:ext cx="2376264" cy="108012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sz="1400" i="1" dirty="0">
              <a:solidFill>
                <a:schemeClr val="accent1">
                  <a:lumMod val="75000"/>
                </a:schemeClr>
              </a:solidFill>
            </a:endParaRPr>
          </a:p>
          <a:p>
            <a:pPr algn="r"/>
            <a: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  <a:t>i=2,</a:t>
            </a:r>
            <a:b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pt-BR" sz="1400" i="1" dirty="0" err="1">
                <a:solidFill>
                  <a:schemeClr val="accent1">
                    <a:lumMod val="75000"/>
                  </a:schemeClr>
                </a:solidFill>
              </a:rPr>
              <a:t>fat</a:t>
            </a:r>
            <a: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  <a:t> = 2</a:t>
            </a:r>
          </a:p>
        </p:txBody>
      </p:sp>
      <p:sp>
        <p:nvSpPr>
          <p:cNvPr id="12" name="Elipse 11"/>
          <p:cNvSpPr/>
          <p:nvPr/>
        </p:nvSpPr>
        <p:spPr>
          <a:xfrm>
            <a:off x="1715935" y="3825044"/>
            <a:ext cx="1330843" cy="64807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1400" i="1" dirty="0" err="1">
                <a:solidFill>
                  <a:schemeClr val="accent1">
                    <a:lumMod val="75000"/>
                  </a:schemeClr>
                </a:solidFill>
              </a:rPr>
              <a:t>fat</a:t>
            </a:r>
            <a:r>
              <a:rPr lang="pt-BR" sz="1400" i="1" dirty="0">
                <a:solidFill>
                  <a:schemeClr val="accent1">
                    <a:lumMod val="75000"/>
                  </a:schemeClr>
                </a:solidFill>
              </a:rPr>
              <a:t> = 1</a:t>
            </a:r>
            <a:endParaRPr lang="pt-BR" dirty="0"/>
          </a:p>
        </p:txBody>
      </p:sp>
      <p:grpSp>
        <p:nvGrpSpPr>
          <p:cNvPr id="22" name="Grupo 21"/>
          <p:cNvGrpSpPr/>
          <p:nvPr/>
        </p:nvGrpSpPr>
        <p:grpSpPr>
          <a:xfrm>
            <a:off x="5457627" y="3933056"/>
            <a:ext cx="3277821" cy="1656184"/>
            <a:chOff x="5457627" y="3933056"/>
            <a:chExt cx="3277821" cy="1656184"/>
          </a:xfrm>
        </p:grpSpPr>
        <p:sp>
          <p:nvSpPr>
            <p:cNvPr id="13" name="Elipse 12"/>
            <p:cNvSpPr/>
            <p:nvPr/>
          </p:nvSpPr>
          <p:spPr>
            <a:xfrm>
              <a:off x="5457627" y="5049180"/>
              <a:ext cx="576064" cy="54006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5" name="Conector reto 14"/>
            <p:cNvCxnSpPr>
              <a:stCxn id="13" idx="6"/>
            </p:cNvCxnSpPr>
            <p:nvPr/>
          </p:nvCxnSpPr>
          <p:spPr>
            <a:xfrm>
              <a:off x="6033691" y="5319210"/>
              <a:ext cx="1994693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to 15"/>
            <p:cNvCxnSpPr/>
            <p:nvPr/>
          </p:nvCxnSpPr>
          <p:spPr>
            <a:xfrm>
              <a:off x="8028384" y="4689140"/>
              <a:ext cx="0" cy="630070"/>
            </a:xfrm>
            <a:prstGeom prst="line">
              <a:avLst/>
            </a:prstGeom>
            <a:ln w="28575">
              <a:solidFill>
                <a:srgbClr val="FF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CaixaDeTexto 20"/>
            <p:cNvSpPr txBox="1"/>
            <p:nvPr/>
          </p:nvSpPr>
          <p:spPr>
            <a:xfrm>
              <a:off x="7295288" y="3933056"/>
              <a:ext cx="1440160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300" i="1" dirty="0">
                  <a:solidFill>
                    <a:schemeClr val="tx2">
                      <a:lumMod val="75000"/>
                    </a:schemeClr>
                  </a:solidFill>
                </a:rPr>
                <a:t>O valor 120 é retornado à </a:t>
              </a:r>
              <a:r>
                <a:rPr lang="pt-BR" sz="1300" i="1" dirty="0" err="1">
                  <a:solidFill>
                    <a:schemeClr val="tx2">
                      <a:lumMod val="75000"/>
                    </a:schemeClr>
                  </a:solidFill>
                </a:rPr>
                <a:t>main</a:t>
              </a:r>
              <a:r>
                <a:rPr lang="pt-BR" sz="1300" i="1" dirty="0">
                  <a:solidFill>
                    <a:schemeClr val="tx2">
                      <a:lumMod val="75000"/>
                    </a:schemeClr>
                  </a:solidFill>
                </a:rPr>
                <a:t> e exibido</a:t>
              </a:r>
            </a:p>
          </p:txBody>
        </p:sp>
      </p:grpSp>
      <p:pic>
        <p:nvPicPr>
          <p:cNvPr id="3" name="ConstrucaoFat5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504" y="62019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115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376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" grpId="0" animBg="1"/>
      <p:bldP spid="10" grpId="0" animBg="1"/>
      <p:bldP spid="9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Porém, a </a:t>
            </a:r>
            <a:r>
              <a:rPr lang="pt-BR" sz="2400" i="1" u="sng" dirty="0">
                <a:solidFill>
                  <a:schemeClr val="tx2"/>
                </a:solidFill>
              </a:rPr>
              <a:t>iteratividade</a:t>
            </a:r>
            <a:r>
              <a:rPr lang="pt-BR" sz="2400" dirty="0">
                <a:solidFill>
                  <a:schemeClr val="tx2"/>
                </a:solidFill>
              </a:rPr>
              <a:t> não é a única abordagem possível para a solução de problemas computacionais.</a:t>
            </a:r>
          </a:p>
          <a:p>
            <a:endParaRPr lang="pt-BR" sz="2400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A </a:t>
            </a:r>
            <a:r>
              <a:rPr lang="pt-BR" sz="2400" i="1" dirty="0">
                <a:solidFill>
                  <a:schemeClr val="tx2"/>
                </a:solidFill>
              </a:rPr>
              <a:t>Recursividade (ou Recursão) </a:t>
            </a:r>
            <a:r>
              <a:rPr lang="pt-BR" sz="2400" dirty="0">
                <a:solidFill>
                  <a:schemeClr val="tx2"/>
                </a:solidFill>
              </a:rPr>
              <a:t>é outro método bastante utilizado (e muito temido pelos iniciantes!).</a:t>
            </a:r>
          </a:p>
          <a:p>
            <a:pPr algn="just"/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6354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A ideia geral consiste em reduzir, gradativamente, o tamanho do problema original até se chegar a uma instância de tamanho tão pequeno cuja sua solução é obtida diretamente, de maneira trivial.</a:t>
            </a: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Confuso?! Voltemos ao clássico problema de calcular o fatorial de um número inteiro </a:t>
            </a:r>
            <a:r>
              <a:rPr lang="pt-BR" sz="2400" i="1" dirty="0">
                <a:solidFill>
                  <a:schemeClr val="tx2"/>
                </a:solidFill>
              </a:rPr>
              <a:t>n</a:t>
            </a:r>
            <a:r>
              <a:rPr lang="pt-BR" sz="2400" dirty="0">
                <a:solidFill>
                  <a:schemeClr val="tx2"/>
                </a:solidFill>
              </a:rPr>
              <a:t>, não negativo.</a:t>
            </a:r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Recursividade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504" y="61967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824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43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Anteriormente, vimos a implementação iterativa da função fatorial. E por que podemos afirmar que era iterativa?</a:t>
            </a: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lvl="1" algn="just"/>
            <a:r>
              <a:rPr lang="pt-BR" sz="2200" dirty="0">
                <a:solidFill>
                  <a:schemeClr val="tx2"/>
                </a:solidFill>
              </a:rPr>
              <a:t>Foi utilizada uma estrutura de repetição, de forma que a solução era construída iteração a iteração;</a:t>
            </a:r>
          </a:p>
          <a:p>
            <a:pPr lvl="1" algn="just"/>
            <a:endParaRPr lang="pt-BR" sz="2200" dirty="0">
              <a:solidFill>
                <a:schemeClr val="tx2"/>
              </a:solidFill>
            </a:endParaRPr>
          </a:p>
          <a:p>
            <a:pPr lvl="1" algn="just"/>
            <a:r>
              <a:rPr lang="pt-BR" sz="2200" dirty="0">
                <a:solidFill>
                  <a:schemeClr val="tx2"/>
                </a:solidFill>
              </a:rPr>
              <a:t>A solução final é obtida apenas ao final da execução do </a:t>
            </a:r>
            <a:r>
              <a:rPr lang="pt-BR" sz="2200" i="1" dirty="0">
                <a:solidFill>
                  <a:schemeClr val="tx2"/>
                </a:solidFill>
              </a:rPr>
              <a:t>for </a:t>
            </a:r>
            <a:r>
              <a:rPr lang="pt-BR" sz="2200" dirty="0">
                <a:solidFill>
                  <a:schemeClr val="tx2"/>
                </a:solidFill>
              </a:rPr>
              <a:t>(ou seja, após todas as iterações serem executadas)</a:t>
            </a:r>
            <a:r>
              <a:rPr lang="pt-BR" sz="2400" dirty="0">
                <a:solidFill>
                  <a:schemeClr val="tx2"/>
                </a:solidFill>
              </a:rPr>
              <a:t>.</a:t>
            </a:r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558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Vamos agora começar a pensar na solução recursiva para o cálculo de </a:t>
            </a:r>
            <a:r>
              <a:rPr lang="pt-BR" sz="2400" i="1" dirty="0">
                <a:solidFill>
                  <a:schemeClr val="tx2"/>
                </a:solidFill>
              </a:rPr>
              <a:t>n!</a:t>
            </a: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lvl="1" algn="just"/>
            <a:r>
              <a:rPr lang="pt-BR" sz="2200" dirty="0">
                <a:solidFill>
                  <a:schemeClr val="tx2"/>
                </a:solidFill>
              </a:rPr>
              <a:t>Suponha que queiramos calcular o valor de 10!</a:t>
            </a:r>
          </a:p>
          <a:p>
            <a:pPr lvl="1" algn="just"/>
            <a:endParaRPr lang="pt-BR" sz="2200" dirty="0">
              <a:solidFill>
                <a:schemeClr val="tx2"/>
              </a:solidFill>
            </a:endParaRPr>
          </a:p>
          <a:p>
            <a:pPr lvl="1" algn="just"/>
            <a:r>
              <a:rPr lang="pt-BR" sz="2200" dirty="0">
                <a:solidFill>
                  <a:schemeClr val="tx2"/>
                </a:solidFill>
              </a:rPr>
              <a:t>Sabemos que 10! = 1 x 2 x 3 x 4 x 5 x 6 x 7 x 8 x 9 x 10</a:t>
            </a: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9" name="Grupo 8"/>
          <p:cNvGrpSpPr/>
          <p:nvPr/>
        </p:nvGrpSpPr>
        <p:grpSpPr>
          <a:xfrm>
            <a:off x="3491880" y="4221088"/>
            <a:ext cx="3672408" cy="988609"/>
            <a:chOff x="3491880" y="3861048"/>
            <a:chExt cx="3672408" cy="988609"/>
          </a:xfrm>
        </p:grpSpPr>
        <p:sp>
          <p:nvSpPr>
            <p:cNvPr id="5" name="CaixaDeTexto 4"/>
            <p:cNvSpPr txBox="1"/>
            <p:nvPr/>
          </p:nvSpPr>
          <p:spPr>
            <a:xfrm>
              <a:off x="3491880" y="3861048"/>
              <a:ext cx="3672408" cy="369332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31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3491880" y="4234104"/>
              <a:ext cx="3672408" cy="615553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31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pt-BR" sz="1100" dirty="0">
                <a:solidFill>
                  <a:schemeClr val="tx2"/>
                </a:solidFill>
              </a:endParaRPr>
            </a:p>
            <a:p>
              <a:pPr algn="ctr"/>
              <a:r>
                <a:rPr lang="pt-BR" sz="2200" dirty="0">
                  <a:solidFill>
                    <a:schemeClr val="tx2"/>
                  </a:solidFill>
                </a:rPr>
                <a:t>= 9!</a:t>
              </a:r>
            </a:p>
          </p:txBody>
        </p:sp>
        <p:sp>
          <p:nvSpPr>
            <p:cNvPr id="7" name="Chave esquerda 6"/>
            <p:cNvSpPr/>
            <p:nvPr/>
          </p:nvSpPr>
          <p:spPr>
            <a:xfrm rot="16200000">
              <a:off x="5169474" y="2441717"/>
              <a:ext cx="338883" cy="3650744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856210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000" dirty="0">
                <a:latin typeface="+mn-lt"/>
                <a:ea typeface="+mn-ea"/>
                <a:cs typeface="+mn-cs"/>
              </a:rPr>
              <a:t>Recursividade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Podemos, portanto, escrever que 10! = 9! x 10</a:t>
            </a:r>
          </a:p>
          <a:p>
            <a:pPr marL="109728" indent="0" algn="just">
              <a:buNone/>
            </a:pPr>
            <a:endParaRPr lang="pt-BR" sz="1200" dirty="0">
              <a:solidFill>
                <a:schemeClr val="tx2"/>
              </a:solidFill>
            </a:endParaRPr>
          </a:p>
          <a:p>
            <a:pPr marL="676656" lvl="2" indent="0" algn="just">
              <a:buNone/>
            </a:pPr>
            <a:r>
              <a:rPr lang="pt-BR" sz="2000" dirty="0">
                <a:solidFill>
                  <a:schemeClr val="tx2"/>
                </a:solidFill>
              </a:rPr>
              <a:t>Facilitou? </a:t>
            </a:r>
          </a:p>
          <a:p>
            <a:pPr marL="676656" lvl="2" indent="0" algn="just">
              <a:buNone/>
            </a:pPr>
            <a:r>
              <a:rPr lang="pt-BR" sz="2000" dirty="0">
                <a:solidFill>
                  <a:schemeClr val="tx2"/>
                </a:solidFill>
              </a:rPr>
              <a:t>Agora conseguimos calcular o valor de 10! “de cabeça”? </a:t>
            </a:r>
          </a:p>
          <a:p>
            <a:pPr marL="676656" lvl="2" indent="0" algn="just">
              <a:buNone/>
            </a:pPr>
            <a:r>
              <a:rPr lang="pt-BR" sz="2000" dirty="0">
                <a:solidFill>
                  <a:schemeClr val="tx2"/>
                </a:solidFill>
              </a:rPr>
              <a:t>Sabemos o valor de 9!? </a:t>
            </a:r>
          </a:p>
          <a:p>
            <a:pPr marL="109728" indent="0" algn="just">
              <a:buNone/>
            </a:pPr>
            <a:endParaRPr lang="pt-BR" sz="2400" dirty="0">
              <a:solidFill>
                <a:schemeClr val="tx2"/>
              </a:solidFill>
            </a:endParaRPr>
          </a:p>
          <a:p>
            <a:pPr marL="109728" indent="0" algn="just">
              <a:buNone/>
            </a:pPr>
            <a:r>
              <a:rPr lang="pt-BR" sz="2400" dirty="0">
                <a:solidFill>
                  <a:schemeClr val="tx2"/>
                </a:solidFill>
              </a:rPr>
              <a:t>Como a solução ainda não é trivial, vamos diminuir mais:</a:t>
            </a:r>
          </a:p>
          <a:p>
            <a:pPr marL="109728" indent="0" algn="just">
              <a:buNone/>
            </a:pPr>
            <a:endParaRPr lang="pt-BR" sz="1200" dirty="0">
              <a:solidFill>
                <a:schemeClr val="tx2"/>
              </a:solidFill>
            </a:endParaRPr>
          </a:p>
          <a:p>
            <a:pPr marL="676656" lvl="2" indent="0" algn="just">
              <a:buNone/>
            </a:pPr>
            <a:r>
              <a:rPr lang="pt-BR" sz="2000" dirty="0">
                <a:solidFill>
                  <a:schemeClr val="tx2"/>
                </a:solidFill>
              </a:rPr>
              <a:t>Se diminuirmos o tamanho do problema sucessivamente até chegar a 4!? Melhorou, né?</a:t>
            </a:r>
          </a:p>
          <a:p>
            <a:pPr marL="676656" lvl="2" indent="0" algn="just">
              <a:buNone/>
            </a:pPr>
            <a:r>
              <a:rPr lang="pt-BR" sz="2000" dirty="0">
                <a:solidFill>
                  <a:schemeClr val="tx2"/>
                </a:solidFill>
              </a:rPr>
              <a:t>Mas se reduzirmos até 0!? Melhor ainda, concordam? Afinal, chegaremos, neste caso, ao menor número a partir do qual é possível calcular o seu fatorial.</a:t>
            </a:r>
            <a:endParaRPr lang="pt-BR" dirty="0"/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943" y="6078158"/>
            <a:ext cx="3124200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9203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o">
  <a:themeElements>
    <a:clrScheme name="Urbano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o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o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4727</TotalTime>
  <Words>1676</Words>
  <Application>Microsoft Office PowerPoint</Application>
  <PresentationFormat>Apresentação na tela (4:3)</PresentationFormat>
  <Paragraphs>348</Paragraphs>
  <Slides>39</Slides>
  <Notes>2</Notes>
  <HiddenSlides>0</HiddenSlides>
  <MMClips>9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39</vt:i4>
      </vt:variant>
    </vt:vector>
  </HeadingPairs>
  <TitlesOfParts>
    <vt:vector size="47" baseType="lpstr">
      <vt:lpstr>Bookman Old Style</vt:lpstr>
      <vt:lpstr>Bradley Hand ITC</vt:lpstr>
      <vt:lpstr>Calibri</vt:lpstr>
      <vt:lpstr>Cambria Math</vt:lpstr>
      <vt:lpstr>Georgia</vt:lpstr>
      <vt:lpstr>Trebuchet MS</vt:lpstr>
      <vt:lpstr>Wingdings 2</vt:lpstr>
      <vt:lpstr>Urbano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</vt:lpstr>
      <vt:lpstr>Recursividade – Torres de Hanói</vt:lpstr>
      <vt:lpstr>Recursividade – Torres de Hanói</vt:lpstr>
      <vt:lpstr>Recursividade – Torres de Hanói</vt:lpstr>
      <vt:lpstr>Recursividade – Torres de Hanói</vt:lpstr>
      <vt:lpstr>Recursividade – Torres de Hanói</vt:lpstr>
      <vt:lpstr>Recursividade – Torres de Hanói</vt:lpstr>
      <vt:lpstr>Recursividade – Torres de Hanói</vt:lpstr>
      <vt:lpstr>Recursividade – Torres de Hanói</vt:lpstr>
      <vt:lpstr>Pensando na solução ...</vt:lpstr>
      <vt:lpstr>Pensando na solução ...</vt:lpstr>
      <vt:lpstr>Pensando na solução ...</vt:lpstr>
      <vt:lpstr>Pensando na solução ...</vt:lpstr>
      <vt:lpstr>Pensando na solução ...</vt:lpstr>
      <vt:lpstr>Pensando na solução ...</vt:lpstr>
      <vt:lpstr>Pensando na solução ...</vt:lpstr>
      <vt:lpstr>Pensando na solução ...</vt:lpstr>
      <vt:lpstr>Pensando na solução ...</vt:lpstr>
      <vt:lpstr>Resumindo...</vt:lpstr>
      <vt:lpstr>Resumindo...</vt:lpstr>
      <vt:lpstr>Resumindo...</vt:lpstr>
      <vt:lpstr>Resumindo...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Recursividade</dc:title>
  <dc:creator>Leonardo Soares Vianna</dc:creator>
  <cp:lastModifiedBy>Leonardo Soares Vianna</cp:lastModifiedBy>
  <cp:revision>49</cp:revision>
  <dcterms:created xsi:type="dcterms:W3CDTF">2020-08-09T13:56:45Z</dcterms:created>
  <dcterms:modified xsi:type="dcterms:W3CDTF">2023-05-15T16:38:50Z</dcterms:modified>
</cp:coreProperties>
</file>

<file path=docProps/thumbnail.jpeg>
</file>